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32"/>
  </p:notesMasterIdLst>
  <p:handoutMasterIdLst>
    <p:handoutMasterId r:id="rId33"/>
  </p:handoutMasterIdLst>
  <p:sldIdLst>
    <p:sldId id="589" r:id="rId2"/>
    <p:sldId id="604" r:id="rId3"/>
    <p:sldId id="611" r:id="rId4"/>
    <p:sldId id="610" r:id="rId5"/>
    <p:sldId id="633" r:id="rId6"/>
    <p:sldId id="605" r:id="rId7"/>
    <p:sldId id="631" r:id="rId8"/>
    <p:sldId id="614" r:id="rId9"/>
    <p:sldId id="613" r:id="rId10"/>
    <p:sldId id="629" r:id="rId11"/>
    <p:sldId id="643" r:id="rId12"/>
    <p:sldId id="628" r:id="rId13"/>
    <p:sldId id="617" r:id="rId14"/>
    <p:sldId id="634" r:id="rId15"/>
    <p:sldId id="619" r:id="rId16"/>
    <p:sldId id="622" r:id="rId17"/>
    <p:sldId id="620" r:id="rId18"/>
    <p:sldId id="621" r:id="rId19"/>
    <p:sldId id="624" r:id="rId20"/>
    <p:sldId id="625" r:id="rId21"/>
    <p:sldId id="623" r:id="rId22"/>
    <p:sldId id="626" r:id="rId23"/>
    <p:sldId id="639" r:id="rId24"/>
    <p:sldId id="635" r:id="rId25"/>
    <p:sldId id="636" r:id="rId26"/>
    <p:sldId id="637" r:id="rId27"/>
    <p:sldId id="647" r:id="rId28"/>
    <p:sldId id="648" r:id="rId29"/>
    <p:sldId id="644" r:id="rId30"/>
    <p:sldId id="650" r:id="rId31"/>
  </p:sldIdLst>
  <p:sldSz cx="9144000" cy="6858000" type="screen4x3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3890" userDrawn="1">
          <p15:clr>
            <a:srgbClr val="A4A3A4"/>
          </p15:clr>
        </p15:guide>
        <p15:guide id="10" pos="181" userDrawn="1">
          <p15:clr>
            <a:srgbClr val="A4A3A4"/>
          </p15:clr>
        </p15:guide>
        <p15:guide id="11" pos="1433" userDrawn="1">
          <p15:clr>
            <a:srgbClr val="A4A3A4"/>
          </p15:clr>
        </p15:guide>
        <p15:guide id="12" pos="4504" userDrawn="1">
          <p15:clr>
            <a:srgbClr val="A4A3A4"/>
          </p15:clr>
        </p15:guide>
        <p15:guide id="13" pos="5129" userDrawn="1">
          <p15:clr>
            <a:srgbClr val="A4A3A4"/>
          </p15:clr>
        </p15:guide>
        <p15:guide id="14" pos="2063" userDrawn="1">
          <p15:clr>
            <a:srgbClr val="A4A3A4"/>
          </p15:clr>
        </p15:guide>
        <p15:guide id="15" pos="8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E5000"/>
    <a:srgbClr val="000000"/>
    <a:srgbClr val="2B2BFF"/>
    <a:srgbClr val="00205B"/>
    <a:srgbClr val="F1F1F1"/>
    <a:srgbClr val="00B5E2"/>
    <a:srgbClr val="FEDB00"/>
    <a:srgbClr val="99C221"/>
    <a:srgbClr val="C5B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9" autoAdjust="0"/>
    <p:restoredTop sz="90299" autoAdjust="0"/>
  </p:normalViewPr>
  <p:slideViewPr>
    <p:cSldViewPr snapToGrid="0">
      <p:cViewPr varScale="1">
        <p:scale>
          <a:sx n="71" d="100"/>
          <a:sy n="71" d="100"/>
        </p:scale>
        <p:origin x="768" y="60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3890"/>
        <p:guide pos="181"/>
        <p:guide pos="1433"/>
        <p:guide pos="4504"/>
        <p:guide pos="5129"/>
        <p:guide pos="2063"/>
        <p:guide pos="8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74775" y="1074738"/>
            <a:ext cx="718185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4775" y="1074738"/>
            <a:ext cx="7181850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902205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4775" y="1074738"/>
            <a:ext cx="7181850" cy="5386387"/>
          </a:xfrm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2466"/>
            <a:fld id="{A1F0CEA1-E696-42A4-B3CF-E6074414E57E}" type="slidenum">
              <a:rPr lang="de-DE" smtClean="0"/>
              <a:pPr defTabSz="1332466"/>
              <a:t>4</a:t>
            </a:fld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580318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849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1131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4.wmf"/><Relationship Id="rId12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>
            <a:lum/>
          </a:blip>
          <a:srcRect/>
          <a:stretch>
            <a:fillRect t="-5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6069907" y="230592"/>
            <a:ext cx="3074096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4408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31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6073205" y="6145001"/>
            <a:ext cx="2893853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6032" name="Clip" r:id="rId4" imgW="3809524" imgH="2619048" progId="">
                    <p:embed/>
                  </p:oleObj>
                </mc:Choice>
                <mc:Fallback>
                  <p:oleObj name="Clip" r:id="rId4" imgW="3809524" imgH="2619048" progId="">
                    <p:embed/>
                    <p:pic>
                      <p:nvPicPr>
                        <p:cNvPr id="0" name="Object 16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2677" y="5298398"/>
                          <a:ext cx="168034" cy="109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6033" name="Clip" r:id="rId6" imgW="2835360" imgH="1920600" progId="">
                    <p:embed/>
                  </p:oleObj>
                </mc:Choice>
                <mc:Fallback>
                  <p:oleObj name="Clip" r:id="rId6" imgW="2835360" imgH="1920600" progId="">
                    <p:embed/>
                    <p:pic>
                      <p:nvPicPr>
                        <p:cNvPr id="0" name="Object 2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889" y="5298398"/>
                          <a:ext cx="159887" cy="104250"/>
                        </a:xfrm>
                        <a:prstGeom prst="rect">
                          <a:avLst/>
                        </a:prstGeom>
                        <a:noFill/>
                        <a:ln w="635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/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/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/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 sz="831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831"/>
              </a:p>
            </p:txBody>
          </p:sp>
        </p:grpSp>
      </p:grpSp>
      <p:sp>
        <p:nvSpPr>
          <p:cNvPr id="247" name="Rectangle 246"/>
          <p:cNvSpPr/>
          <p:nvPr userDrawn="1"/>
        </p:nvSpPr>
        <p:spPr bwMode="auto">
          <a:xfrm>
            <a:off x="8139634" y="6598217"/>
            <a:ext cx="850604" cy="244549"/>
          </a:xfrm>
          <a:prstGeom prst="rect">
            <a:avLst/>
          </a:prstGeom>
          <a:solidFill>
            <a:srgbClr val="F1F1F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4408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31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46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6475" y="553831"/>
            <a:ext cx="196096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9113" y="5108995"/>
            <a:ext cx="821957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61527" y="5244220"/>
            <a:ext cx="821957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27993" y="4939420"/>
            <a:ext cx="821957" cy="1106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" name="Picture 5" descr="jason-big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rot="445958">
            <a:off x="2189467" y="3156926"/>
            <a:ext cx="893557" cy="85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 userDrawn="1"/>
        </p:nvSpPr>
        <p:spPr bwMode="auto">
          <a:xfrm>
            <a:off x="1735679" y="1608861"/>
            <a:ext cx="1169213" cy="1558951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75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2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2052970" y="1966704"/>
            <a:ext cx="726180" cy="72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" name="Oval 257"/>
          <p:cNvSpPr/>
          <p:nvPr userDrawn="1"/>
        </p:nvSpPr>
        <p:spPr bwMode="auto">
          <a:xfrm>
            <a:off x="120193" y="447025"/>
            <a:ext cx="1498710" cy="1998280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75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3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953248" y="3937937"/>
            <a:ext cx="1326662" cy="132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" name="Picture 255" descr="sentinel3.png"/>
          <p:cNvPicPr>
            <a:picLocks noChangeAspect="1"/>
          </p:cNvPicPr>
          <p:nvPr userDrawn="1"/>
        </p:nvPicPr>
        <p:blipFill rotWithShape="1">
          <a:blip r:embed="rId13" cstate="print"/>
          <a:srcRect l="5998" t="2705" r="25074"/>
          <a:stretch/>
        </p:blipFill>
        <p:spPr>
          <a:xfrm>
            <a:off x="500894" y="1145124"/>
            <a:ext cx="632407" cy="669798"/>
          </a:xfrm>
          <a:prstGeom prst="rect">
            <a:avLst/>
          </a:prstGeom>
        </p:spPr>
      </p:pic>
      <p:sp>
        <p:nvSpPr>
          <p:cNvPr id="259" name="Oval 258"/>
          <p:cNvSpPr/>
          <p:nvPr userDrawn="1"/>
        </p:nvSpPr>
        <p:spPr bwMode="auto">
          <a:xfrm>
            <a:off x="171634" y="2573024"/>
            <a:ext cx="1498710" cy="1998280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59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75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7" name="Picture 256" descr="sentinel3.png"/>
          <p:cNvPicPr>
            <a:picLocks noChangeAspect="1"/>
          </p:cNvPicPr>
          <p:nvPr userDrawn="1"/>
        </p:nvPicPr>
        <p:blipFill rotWithShape="1">
          <a:blip r:embed="rId13" cstate="print"/>
          <a:srcRect l="5998" t="2705" r="25074"/>
          <a:stretch/>
        </p:blipFill>
        <p:spPr>
          <a:xfrm>
            <a:off x="392474" y="3178572"/>
            <a:ext cx="1057029" cy="1119526"/>
          </a:xfrm>
          <a:prstGeom prst="rect">
            <a:avLst/>
          </a:prstGeom>
        </p:spPr>
      </p:pic>
      <p:sp>
        <p:nvSpPr>
          <p:cNvPr id="260" name="Oval 259"/>
          <p:cNvSpPr/>
          <p:nvPr userDrawn="1"/>
        </p:nvSpPr>
        <p:spPr bwMode="auto">
          <a:xfrm>
            <a:off x="2773078" y="1918082"/>
            <a:ext cx="1169213" cy="1558951"/>
          </a:xfrm>
          <a:prstGeom prst="ellipse">
            <a:avLst/>
          </a:prstGeom>
          <a:gradFill flip="none" rotWithShape="1">
            <a:gsLst>
              <a:gs pos="57000">
                <a:schemeClr val="bg1">
                  <a:alpha val="0"/>
                </a:schemeClr>
              </a:gs>
              <a:gs pos="0">
                <a:schemeClr val="accent2">
                  <a:lumMod val="75000"/>
                  <a:alpha val="48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75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5" name="Picture 5" descr="jason-big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 rot="445958">
            <a:off x="3059254" y="2466466"/>
            <a:ext cx="596861" cy="56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" name="Oval 260"/>
          <p:cNvSpPr/>
          <p:nvPr userDrawn="1"/>
        </p:nvSpPr>
        <p:spPr bwMode="auto">
          <a:xfrm>
            <a:off x="4159606" y="3626139"/>
            <a:ext cx="1169213" cy="1558951"/>
          </a:xfrm>
          <a:prstGeom prst="ellipse">
            <a:avLst/>
          </a:prstGeom>
          <a:gradFill flip="none" rotWithShape="1">
            <a:gsLst>
              <a:gs pos="57000">
                <a:schemeClr val="bg1">
                  <a:alpha val="0"/>
                </a:schemeClr>
              </a:gs>
              <a:gs pos="0">
                <a:srgbClr val="00B5E2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75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51" name="Content Placeholder 3" descr="msg.pn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 rot="19090163">
            <a:off x="4462100" y="4025894"/>
            <a:ext cx="564226" cy="75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5" name="Oval 264"/>
          <p:cNvSpPr/>
          <p:nvPr userDrawn="1"/>
        </p:nvSpPr>
        <p:spPr bwMode="auto">
          <a:xfrm>
            <a:off x="320345" y="1786399"/>
            <a:ext cx="1169213" cy="1417228"/>
          </a:xfrm>
          <a:prstGeom prst="ellipse">
            <a:avLst/>
          </a:prstGeom>
          <a:gradFill flip="none" rotWithShape="1">
            <a:gsLst>
              <a:gs pos="67000">
                <a:schemeClr val="bg1">
                  <a:alpha val="0"/>
                </a:schemeClr>
              </a:gs>
              <a:gs pos="0">
                <a:srgbClr val="FFC000">
                  <a:alpha val="43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75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66" name="Picture 6" descr="metop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 rot="20313837">
            <a:off x="547374" y="1901522"/>
            <a:ext cx="960418" cy="96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2" name="Rectangle 261"/>
          <p:cNvSpPr/>
          <p:nvPr userDrawn="1"/>
        </p:nvSpPr>
        <p:spPr bwMode="auto">
          <a:xfrm>
            <a:off x="171634" y="6598216"/>
            <a:ext cx="265160" cy="244549"/>
          </a:xfrm>
          <a:prstGeom prst="rect">
            <a:avLst/>
          </a:prstGeom>
          <a:solidFill>
            <a:srgbClr val="F2F2F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675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1019907"/>
          </a:xfrm>
        </p:spPr>
        <p:txBody>
          <a:bodyPr/>
          <a:lstStyle>
            <a:lvl1pPr marL="166158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187" y="1237130"/>
            <a:ext cx="8720504" cy="5262675"/>
          </a:xfrm>
        </p:spPr>
        <p:txBody>
          <a:bodyPr>
            <a:normAutofit/>
          </a:bodyPr>
          <a:lstStyle>
            <a:lvl1pPr marL="232622" indent="-232622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2"/>
          <p:cNvGrpSpPr>
            <a:grpSpLocks/>
          </p:cNvGrpSpPr>
          <p:nvPr userDrawn="1"/>
        </p:nvGrpSpPr>
        <p:grpSpPr bwMode="auto">
          <a:xfrm>
            <a:off x="4398" y="1090617"/>
            <a:ext cx="9139604" cy="128587"/>
            <a:chOff x="3" y="2044"/>
            <a:chExt cx="6237" cy="179"/>
          </a:xfrm>
        </p:grpSpPr>
        <p:sp>
          <p:nvSpPr>
            <p:cNvPr id="3" name="Rectangle 53"/>
            <p:cNvSpPr>
              <a:spLocks noChangeArrowheads="1"/>
            </p:cNvSpPr>
            <p:nvPr userDrawn="1"/>
          </p:nvSpPr>
          <p:spPr bwMode="auto">
            <a:xfrm>
              <a:off x="3" y="2044"/>
              <a:ext cx="2433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endParaRPr lang="en-US" altLang="en-US" sz="675" smtClean="0"/>
            </a:p>
          </p:txBody>
        </p:sp>
        <p:sp>
          <p:nvSpPr>
            <p:cNvPr id="4" name="Rectangle 54"/>
            <p:cNvSpPr>
              <a:spLocks noChangeArrowheads="1"/>
            </p:cNvSpPr>
            <p:nvPr userDrawn="1"/>
          </p:nvSpPr>
          <p:spPr bwMode="auto">
            <a:xfrm>
              <a:off x="2557" y="2044"/>
              <a:ext cx="445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endParaRPr lang="en-US" altLang="en-US" sz="675" smtClean="0"/>
            </a:p>
          </p:txBody>
        </p:sp>
        <p:sp>
          <p:nvSpPr>
            <p:cNvPr id="5" name="Rectangle 55"/>
            <p:cNvSpPr>
              <a:spLocks noChangeArrowheads="1"/>
            </p:cNvSpPr>
            <p:nvPr userDrawn="1"/>
          </p:nvSpPr>
          <p:spPr bwMode="auto">
            <a:xfrm>
              <a:off x="3149" y="2044"/>
              <a:ext cx="14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endParaRPr lang="en-US" altLang="en-US" sz="675" smtClean="0"/>
            </a:p>
          </p:txBody>
        </p:sp>
        <p:sp>
          <p:nvSpPr>
            <p:cNvPr id="6" name="Rectangle 56"/>
            <p:cNvSpPr>
              <a:spLocks noChangeArrowheads="1"/>
            </p:cNvSpPr>
            <p:nvPr userDrawn="1"/>
          </p:nvSpPr>
          <p:spPr bwMode="auto">
            <a:xfrm>
              <a:off x="3476" y="2044"/>
              <a:ext cx="89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endParaRPr lang="en-US" altLang="en-US" sz="675" smtClean="0"/>
            </a:p>
          </p:txBody>
        </p:sp>
        <p:sp>
          <p:nvSpPr>
            <p:cNvPr id="7" name="Rectangle 57"/>
            <p:cNvSpPr>
              <a:spLocks noChangeArrowheads="1"/>
            </p:cNvSpPr>
            <p:nvPr userDrawn="1"/>
          </p:nvSpPr>
          <p:spPr bwMode="auto">
            <a:xfrm>
              <a:off x="4398" y="2044"/>
              <a:ext cx="1842" cy="179"/>
            </a:xfrm>
            <a:prstGeom prst="rect">
              <a:avLst/>
            </a:prstGeom>
            <a:solidFill>
              <a:schemeClr val="bg1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endParaRPr lang="en-US" altLang="en-US" sz="675" smtClean="0"/>
            </a:p>
          </p:txBody>
        </p:sp>
      </p:grpSp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496051" y="6426200"/>
            <a:ext cx="656492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Slide: </a:t>
            </a:r>
            <a:fld id="{5CD2CFED-E21B-49BB-91F1-9758A3270C0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980003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656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463"/>
            </a:lvl1pPr>
            <a:lvl2pPr marL="278606" indent="0" algn="ctr">
              <a:buNone/>
              <a:defRPr sz="1219"/>
            </a:lvl2pPr>
            <a:lvl3pPr marL="557213" indent="0" algn="ctr">
              <a:buNone/>
              <a:defRPr sz="1097"/>
            </a:lvl3pPr>
            <a:lvl4pPr marL="835819" indent="0" algn="ctr">
              <a:buNone/>
              <a:defRPr sz="975"/>
            </a:lvl4pPr>
            <a:lvl5pPr marL="1114425" indent="0" algn="ctr">
              <a:buNone/>
              <a:defRPr sz="975"/>
            </a:lvl5pPr>
            <a:lvl6pPr marL="1393031" indent="0" algn="ctr">
              <a:buNone/>
              <a:defRPr sz="975"/>
            </a:lvl6pPr>
            <a:lvl7pPr marL="1671638" indent="0" algn="ctr">
              <a:buNone/>
              <a:defRPr sz="975"/>
            </a:lvl7pPr>
            <a:lvl8pPr marL="1950244" indent="0" algn="ctr">
              <a:buNone/>
              <a:defRPr sz="975"/>
            </a:lvl8pPr>
            <a:lvl9pPr marL="2228850" indent="0" algn="ctr">
              <a:buNone/>
              <a:defRPr sz="975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CB839E21-78BF-4319-8DEE-5C43B50A2EC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1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2A17ECA-8CA8-40FF-8412-2334B98C196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1013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" y="4"/>
            <a:ext cx="9143999" cy="100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6187" y="1290114"/>
            <a:ext cx="8720504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3552094" y="6649211"/>
            <a:ext cx="2335236" cy="11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739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499405" y="6649211"/>
            <a:ext cx="2546252" cy="11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739" b="0" baseline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t>EUM/RSP/VWG/19/1092731, v1 Draft, 11 June 2019</a:t>
            </a:r>
            <a:endParaRPr lang="de-DE" sz="739" b="0" baseline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63560" y="6593588"/>
            <a:ext cx="314510" cy="2201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F9CC606-8418-49EA-9DB7-3FFD72983DD3}" type="slidenum">
              <a:rPr lang="de-DE" sz="831" b="0" smtClean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GB" sz="831" dirty="0"/>
          </a:p>
        </p:txBody>
      </p:sp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60664" y="6650391"/>
            <a:ext cx="606028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64" r:id="rId2"/>
    <p:sldLayoutId id="2147487671" r:id="rId3"/>
    <p:sldLayoutId id="2147487672" r:id="rId4"/>
  </p:sldLayoutIdLst>
  <p:transition/>
  <p:timing>
    <p:tnLst>
      <p:par>
        <p:cTn id="1" dur="indefinite" restart="never" nodeType="tmRoot"/>
      </p:par>
    </p:tnLst>
  </p:timing>
  <p:txStyles>
    <p:titleStyle>
      <a:lvl1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6559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22042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6pPr>
      <a:lvl7pPr marL="844083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7pPr>
      <a:lvl8pPr marL="1266124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8pPr>
      <a:lvl9pPr marL="1688165" algn="l" rtl="0" eaLnBrk="1" fontAlgn="base" hangingPunct="1">
        <a:spcBef>
          <a:spcPct val="0"/>
        </a:spcBef>
        <a:spcAft>
          <a:spcPct val="0"/>
        </a:spcAft>
        <a:defRPr sz="2585" b="1">
          <a:solidFill>
            <a:schemeClr val="bg1"/>
          </a:solidFill>
          <a:latin typeface="Century Gothic" pitchFamily="34" charset="0"/>
        </a:defRPr>
      </a:lvl9pPr>
    </p:titleStyle>
    <p:bodyStyle>
      <a:lvl1pPr marL="246191" indent="-24619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323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685817" indent="-26377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055103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585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477145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216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1899186" indent="-21102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47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321228" indent="-211021" algn="l" rtl="0" eaLnBrk="1" fontAlgn="base" hangingPunct="1">
        <a:spcBef>
          <a:spcPct val="20000"/>
        </a:spcBef>
        <a:spcAft>
          <a:spcPct val="0"/>
        </a:spcAft>
        <a:defRPr sz="2216">
          <a:solidFill>
            <a:schemeClr val="tx2"/>
          </a:solidFill>
          <a:latin typeface="+mn-lt"/>
        </a:defRPr>
      </a:lvl6pPr>
      <a:lvl7pPr marL="2743268" indent="-211021" algn="l" rtl="0" eaLnBrk="1" fontAlgn="base" hangingPunct="1">
        <a:spcBef>
          <a:spcPct val="20000"/>
        </a:spcBef>
        <a:spcAft>
          <a:spcPct val="0"/>
        </a:spcAft>
        <a:defRPr sz="2216">
          <a:solidFill>
            <a:schemeClr val="tx2"/>
          </a:solidFill>
          <a:latin typeface="+mn-lt"/>
        </a:defRPr>
      </a:lvl7pPr>
      <a:lvl8pPr marL="3165310" indent="-211021" algn="l" rtl="0" eaLnBrk="1" fontAlgn="base" hangingPunct="1">
        <a:spcBef>
          <a:spcPct val="20000"/>
        </a:spcBef>
        <a:spcAft>
          <a:spcPct val="0"/>
        </a:spcAft>
        <a:defRPr sz="2216">
          <a:solidFill>
            <a:schemeClr val="tx2"/>
          </a:solidFill>
          <a:latin typeface="+mn-lt"/>
        </a:defRPr>
      </a:lvl8pPr>
      <a:lvl9pPr marL="3587351" indent="-211021" algn="l" rtl="0" eaLnBrk="1" fontAlgn="base" hangingPunct="1">
        <a:spcBef>
          <a:spcPct val="20000"/>
        </a:spcBef>
        <a:spcAft>
          <a:spcPct val="0"/>
        </a:spcAft>
        <a:defRPr sz="2216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1pPr>
      <a:lvl2pPr marL="422042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 txBox="1">
            <a:spLocks noChangeArrowheads="1"/>
          </p:cNvSpPr>
          <p:nvPr/>
        </p:nvSpPr>
        <p:spPr>
          <a:xfrm>
            <a:off x="4721793" y="3411779"/>
            <a:ext cx="4349261" cy="1429718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ts val="3400"/>
              </a:lnSpc>
              <a:buNone/>
              <a:defRPr sz="2400" b="0" cap="none" baseline="0">
                <a:solidFill>
                  <a:srgbClr val="00205B"/>
                </a:solidFill>
              </a:defRPr>
            </a:lvl1pPr>
          </a:lstStyle>
          <a:p>
            <a:pPr lvl="0">
              <a:spcBef>
                <a:spcPct val="20000"/>
              </a:spcBef>
              <a:defRPr/>
            </a:pPr>
            <a:r>
              <a:rPr lang="en-US" sz="15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Dorothee Coppens, Thomas August</a:t>
            </a:r>
            <a:endParaRPr lang="en-GB" sz="15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 title="[DM_DOCNAME]"/>
          <p:cNvSpPr txBox="1"/>
          <p:nvPr/>
        </p:nvSpPr>
        <p:spPr>
          <a:xfrm>
            <a:off x="2718110" y="1977947"/>
            <a:ext cx="6217644" cy="1246149"/>
          </a:xfrm>
          <a:prstGeom prst="rect">
            <a:avLst/>
          </a:prstGeom>
          <a:noFill/>
        </p:spPr>
        <p:txBody>
          <a:bodyPr wrap="square" rtlCol="0" anchor="b" anchorCtr="0">
            <a:noAutofit/>
          </a:bodyPr>
          <a:lstStyle/>
          <a:p>
            <a:pPr algn="r">
              <a:defRPr/>
            </a:pPr>
            <a:r>
              <a:rPr lang="en-US" sz="2100" dirty="0"/>
              <a:t>Current EARS IASI L1 and L2 Processing and Preparation of Future EUMETSAT Hyperspectral Missions</a:t>
            </a:r>
            <a:endParaRPr lang="en-GB" sz="21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16823" t="48719" r="18680" b="25582"/>
          <a:stretch/>
        </p:blipFill>
        <p:spPr>
          <a:xfrm>
            <a:off x="498300" y="1185087"/>
            <a:ext cx="8064915" cy="16268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769" t="30729" r="18863" b="15078"/>
          <a:stretch/>
        </p:blipFill>
        <p:spPr>
          <a:xfrm>
            <a:off x="489170" y="2911694"/>
            <a:ext cx="8073933" cy="315842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1070690" y="1300803"/>
            <a:ext cx="7492412" cy="4094030"/>
            <a:chOff x="724314" y="1476228"/>
            <a:chExt cx="11284596" cy="4765580"/>
          </a:xfrm>
        </p:grpSpPr>
        <p:cxnSp>
          <p:nvCxnSpPr>
            <p:cNvPr id="15" name="Straight Connector 14"/>
            <p:cNvCxnSpPr/>
            <p:nvPr/>
          </p:nvCxnSpPr>
          <p:spPr bwMode="auto">
            <a:xfrm>
              <a:off x="724314" y="2389973"/>
              <a:ext cx="11284596" cy="0"/>
            </a:xfrm>
            <a:prstGeom prst="line">
              <a:avLst/>
            </a:prstGeom>
            <a:solidFill>
              <a:schemeClr val="bg2"/>
            </a:solidFill>
            <a:ln w="28575" cap="flat" cmpd="sng" algn="ctr">
              <a:solidFill>
                <a:srgbClr val="92D05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3289471" y="1476228"/>
              <a:ext cx="0" cy="476538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61626" y="3474902"/>
              <a:ext cx="2236646" cy="305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108" dirty="0">
                  <a:solidFill>
                    <a:srgbClr val="002569"/>
                  </a:solidFill>
                </a:rPr>
                <a:t>H</a:t>
              </a:r>
              <a:r>
                <a:rPr lang="en-GB" sz="1108" baseline="-25000" dirty="0">
                  <a:solidFill>
                    <a:srgbClr val="002569"/>
                  </a:solidFill>
                </a:rPr>
                <a:t>2</a:t>
              </a:r>
              <a:r>
                <a:rPr lang="en-GB" sz="1108" dirty="0">
                  <a:solidFill>
                    <a:srgbClr val="002569"/>
                  </a:solidFill>
                </a:rPr>
                <a:t>0@750hPa, Sea</a:t>
              </a:r>
            </a:p>
          </p:txBody>
        </p:sp>
        <p:cxnSp>
          <p:nvCxnSpPr>
            <p:cNvPr id="10" name="Straight Connector 8"/>
            <p:cNvCxnSpPr/>
            <p:nvPr/>
          </p:nvCxnSpPr>
          <p:spPr>
            <a:xfrm flipV="1">
              <a:off x="7403357" y="1476228"/>
              <a:ext cx="0" cy="476558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829" y="155208"/>
            <a:ext cx="8440614" cy="788377"/>
          </a:xfrm>
        </p:spPr>
        <p:txBody>
          <a:bodyPr/>
          <a:lstStyle/>
          <a:p>
            <a:r>
              <a:rPr lang="en-GB" dirty="0" smtClean="0"/>
              <a:t>EUMETSAT IASI L2 products quality</a:t>
            </a:r>
            <a:br>
              <a:rPr lang="en-GB" dirty="0" smtClean="0"/>
            </a:br>
            <a:r>
              <a:rPr lang="en-GB" dirty="0" smtClean="0"/>
              <a:t>comparison to </a:t>
            </a:r>
            <a:r>
              <a:rPr lang="en-GB" dirty="0" err="1" smtClean="0"/>
              <a:t>sondes</a:t>
            </a:r>
            <a:endParaRPr lang="en-GB" dirty="0"/>
          </a:p>
        </p:txBody>
      </p:sp>
      <p:sp>
        <p:nvSpPr>
          <p:cNvPr id="16" name="TextBox 11"/>
          <p:cNvSpPr txBox="1"/>
          <p:nvPr/>
        </p:nvSpPr>
        <p:spPr>
          <a:xfrm>
            <a:off x="3147968" y="2538464"/>
            <a:ext cx="1258194" cy="958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3196" tIns="31597" rIns="63196" bIns="31597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454" dirty="0">
                <a:solidFill>
                  <a:srgbClr val="002569"/>
                </a:solidFill>
              </a:rPr>
              <a:t>EUMETSAT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454" dirty="0">
                <a:solidFill>
                  <a:srgbClr val="002569"/>
                </a:solidFill>
              </a:rPr>
              <a:t>IASI L2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454" dirty="0" err="1">
                <a:solidFill>
                  <a:srgbClr val="FFC000"/>
                </a:solidFill>
              </a:rPr>
              <a:t>Metop</a:t>
            </a:r>
            <a:r>
              <a:rPr lang="en-GB" sz="1454" dirty="0">
                <a:solidFill>
                  <a:srgbClr val="FFC000"/>
                </a:solidFill>
              </a:rPr>
              <a:t>-A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454" dirty="0" err="1">
                <a:solidFill>
                  <a:srgbClr val="822F04"/>
                </a:solidFill>
              </a:rPr>
              <a:t>Metop</a:t>
            </a:r>
            <a:r>
              <a:rPr lang="en-GB" sz="1454" dirty="0">
                <a:solidFill>
                  <a:srgbClr val="822F04"/>
                </a:solidFill>
              </a:rPr>
              <a:t>-B</a:t>
            </a:r>
          </a:p>
        </p:txBody>
      </p:sp>
      <p:sp>
        <p:nvSpPr>
          <p:cNvPr id="17" name="TextBox 4"/>
          <p:cNvSpPr txBox="1"/>
          <p:nvPr/>
        </p:nvSpPr>
        <p:spPr>
          <a:xfrm>
            <a:off x="1702092" y="4872200"/>
            <a:ext cx="708397" cy="337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592" dirty="0">
                <a:solidFill>
                  <a:srgbClr val="FF0000"/>
                </a:solidFill>
              </a:rPr>
              <a:t>v4</a:t>
            </a:r>
          </a:p>
        </p:txBody>
      </p:sp>
      <p:sp>
        <p:nvSpPr>
          <p:cNvPr id="18" name="TextBox 5"/>
          <p:cNvSpPr txBox="1"/>
          <p:nvPr/>
        </p:nvSpPr>
        <p:spPr>
          <a:xfrm>
            <a:off x="3926382" y="4882667"/>
            <a:ext cx="708397" cy="337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592" dirty="0">
                <a:solidFill>
                  <a:srgbClr val="FF0000"/>
                </a:solidFill>
              </a:rPr>
              <a:t>v5</a:t>
            </a:r>
          </a:p>
        </p:txBody>
      </p:sp>
      <p:sp>
        <p:nvSpPr>
          <p:cNvPr id="19" name="TextBox 6"/>
          <p:cNvSpPr txBox="1"/>
          <p:nvPr/>
        </p:nvSpPr>
        <p:spPr>
          <a:xfrm>
            <a:off x="6766944" y="4904500"/>
            <a:ext cx="708397" cy="337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592" dirty="0">
                <a:solidFill>
                  <a:srgbClr val="FF0000"/>
                </a:solidFill>
              </a:rPr>
              <a:t>v6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873937" y="6099923"/>
            <a:ext cx="6200765" cy="262648"/>
          </a:xfrm>
          <a:prstGeom prst="rect">
            <a:avLst/>
          </a:prstGeom>
        </p:spPr>
        <p:txBody>
          <a:bodyPr wrap="square" lIns="63196" tIns="31597" rIns="63196" bIns="31597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92" i="1" dirty="0">
                <a:solidFill>
                  <a:srgbClr val="002569"/>
                </a:solidFill>
              </a:rPr>
              <a:t>https://www.star.nesdis.noaa.gov/smcd/opdb/nprovs/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720846" y="6369450"/>
            <a:ext cx="2117412" cy="203568"/>
          </a:xfrm>
          <a:prstGeom prst="rect">
            <a:avLst/>
          </a:prstGeom>
        </p:spPr>
        <p:txBody>
          <a:bodyPr wrap="none" lIns="53898" tIns="26949" rIns="53898" bIns="26949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GB" sz="969" i="1" dirty="0">
                <a:solidFill>
                  <a:srgbClr val="00205B"/>
                </a:solidFill>
              </a:rPr>
              <a:t>Credits: B. Sun, T. </a:t>
            </a:r>
            <a:r>
              <a:rPr lang="en-GB" sz="969" i="1" dirty="0" err="1">
                <a:solidFill>
                  <a:srgbClr val="00205B"/>
                </a:solidFill>
              </a:rPr>
              <a:t>Reale</a:t>
            </a:r>
            <a:r>
              <a:rPr lang="en-GB" sz="969" i="1" dirty="0">
                <a:solidFill>
                  <a:srgbClr val="00205B"/>
                </a:solidFill>
              </a:rPr>
              <a:t> (NOAA)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08173" y="2502372"/>
            <a:ext cx="1377436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108" dirty="0">
                <a:solidFill>
                  <a:srgbClr val="002569"/>
                </a:solidFill>
              </a:rPr>
              <a:t>T@730hPa, Sea</a:t>
            </a:r>
          </a:p>
        </p:txBody>
      </p:sp>
      <p:sp>
        <p:nvSpPr>
          <p:cNvPr id="26" name="TextBox 4"/>
          <p:cNvSpPr txBox="1"/>
          <p:nvPr/>
        </p:nvSpPr>
        <p:spPr>
          <a:xfrm>
            <a:off x="1611333" y="2157043"/>
            <a:ext cx="708397" cy="337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592" dirty="0">
                <a:solidFill>
                  <a:srgbClr val="FF0000"/>
                </a:solidFill>
              </a:rPr>
              <a:t>v4</a:t>
            </a:r>
          </a:p>
        </p:txBody>
      </p:sp>
      <p:sp>
        <p:nvSpPr>
          <p:cNvPr id="27" name="TextBox 5"/>
          <p:cNvSpPr txBox="1"/>
          <p:nvPr/>
        </p:nvSpPr>
        <p:spPr>
          <a:xfrm>
            <a:off x="3835623" y="2167510"/>
            <a:ext cx="708397" cy="337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592" dirty="0">
                <a:solidFill>
                  <a:srgbClr val="FF0000"/>
                </a:solidFill>
              </a:rPr>
              <a:t>v5</a:t>
            </a:r>
          </a:p>
        </p:txBody>
      </p:sp>
      <p:sp>
        <p:nvSpPr>
          <p:cNvPr id="28" name="TextBox 6"/>
          <p:cNvSpPr txBox="1"/>
          <p:nvPr/>
        </p:nvSpPr>
        <p:spPr>
          <a:xfrm>
            <a:off x="6676185" y="2189343"/>
            <a:ext cx="708397" cy="337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592" dirty="0">
                <a:solidFill>
                  <a:srgbClr val="FF0000"/>
                </a:solidFill>
              </a:rPr>
              <a:t>v6</a:t>
            </a:r>
          </a:p>
        </p:txBody>
      </p:sp>
      <p:sp>
        <p:nvSpPr>
          <p:cNvPr id="29" name="TextBox 28"/>
          <p:cNvSpPr txBox="1"/>
          <p:nvPr/>
        </p:nvSpPr>
        <p:spPr>
          <a:xfrm rot="18364437">
            <a:off x="1955055" y="5432700"/>
            <a:ext cx="560980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8" dirty="0"/>
              <a:t>2010</a:t>
            </a:r>
          </a:p>
        </p:txBody>
      </p:sp>
      <p:sp>
        <p:nvSpPr>
          <p:cNvPr id="31" name="TextBox 30"/>
          <p:cNvSpPr txBox="1"/>
          <p:nvPr/>
        </p:nvSpPr>
        <p:spPr>
          <a:xfrm rot="18364437">
            <a:off x="2655974" y="5432700"/>
            <a:ext cx="560980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8" dirty="0"/>
              <a:t>2011</a:t>
            </a:r>
          </a:p>
        </p:txBody>
      </p:sp>
      <p:sp>
        <p:nvSpPr>
          <p:cNvPr id="32" name="TextBox 31"/>
          <p:cNvSpPr txBox="1"/>
          <p:nvPr/>
        </p:nvSpPr>
        <p:spPr>
          <a:xfrm rot="18364437">
            <a:off x="3312561" y="5453258"/>
            <a:ext cx="560980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8" dirty="0"/>
              <a:t>2012</a:t>
            </a:r>
          </a:p>
        </p:txBody>
      </p:sp>
      <p:sp>
        <p:nvSpPr>
          <p:cNvPr id="33" name="TextBox 32"/>
          <p:cNvSpPr txBox="1"/>
          <p:nvPr/>
        </p:nvSpPr>
        <p:spPr>
          <a:xfrm rot="18364437">
            <a:off x="4016287" y="5453259"/>
            <a:ext cx="560980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8" dirty="0"/>
              <a:t>2013</a:t>
            </a:r>
          </a:p>
        </p:txBody>
      </p:sp>
      <p:sp>
        <p:nvSpPr>
          <p:cNvPr id="34" name="TextBox 33"/>
          <p:cNvSpPr txBox="1"/>
          <p:nvPr/>
        </p:nvSpPr>
        <p:spPr>
          <a:xfrm rot="18364437">
            <a:off x="4693828" y="5455579"/>
            <a:ext cx="560980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8" dirty="0"/>
              <a:t>2014</a:t>
            </a:r>
          </a:p>
        </p:txBody>
      </p:sp>
      <p:sp>
        <p:nvSpPr>
          <p:cNvPr id="35" name="TextBox 34"/>
          <p:cNvSpPr txBox="1"/>
          <p:nvPr/>
        </p:nvSpPr>
        <p:spPr>
          <a:xfrm rot="18364437">
            <a:off x="5394748" y="5455579"/>
            <a:ext cx="560980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8" dirty="0"/>
              <a:t>2015</a:t>
            </a:r>
          </a:p>
        </p:txBody>
      </p:sp>
      <p:sp>
        <p:nvSpPr>
          <p:cNvPr id="36" name="TextBox 35"/>
          <p:cNvSpPr txBox="1"/>
          <p:nvPr/>
        </p:nvSpPr>
        <p:spPr>
          <a:xfrm rot="18364437">
            <a:off x="6051335" y="5476137"/>
            <a:ext cx="560980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8" dirty="0"/>
              <a:t>2016</a:t>
            </a:r>
          </a:p>
        </p:txBody>
      </p:sp>
      <p:sp>
        <p:nvSpPr>
          <p:cNvPr id="37" name="TextBox 36"/>
          <p:cNvSpPr txBox="1"/>
          <p:nvPr/>
        </p:nvSpPr>
        <p:spPr>
          <a:xfrm rot="18364437">
            <a:off x="6755061" y="5476138"/>
            <a:ext cx="560980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8" dirty="0"/>
              <a:t>2017</a:t>
            </a:r>
          </a:p>
        </p:txBody>
      </p:sp>
      <p:sp>
        <p:nvSpPr>
          <p:cNvPr id="38" name="TextBox 37"/>
          <p:cNvSpPr txBox="1"/>
          <p:nvPr/>
        </p:nvSpPr>
        <p:spPr>
          <a:xfrm rot="18364437">
            <a:off x="7386016" y="5476136"/>
            <a:ext cx="560980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8" dirty="0"/>
              <a:t>2018</a:t>
            </a:r>
          </a:p>
        </p:txBody>
      </p:sp>
      <p:sp>
        <p:nvSpPr>
          <p:cNvPr id="39" name="TextBox 38"/>
          <p:cNvSpPr txBox="1"/>
          <p:nvPr/>
        </p:nvSpPr>
        <p:spPr>
          <a:xfrm rot="18364437">
            <a:off x="8089743" y="5476137"/>
            <a:ext cx="560980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8" dirty="0"/>
              <a:t>2019</a:t>
            </a:r>
          </a:p>
        </p:txBody>
      </p:sp>
      <p:sp>
        <p:nvSpPr>
          <p:cNvPr id="40" name="TextBox 39"/>
          <p:cNvSpPr txBox="1"/>
          <p:nvPr/>
        </p:nvSpPr>
        <p:spPr>
          <a:xfrm rot="18364437">
            <a:off x="1314138" y="5458674"/>
            <a:ext cx="560980" cy="26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8" dirty="0"/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1075501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113" b="7873"/>
          <a:stretch/>
        </p:blipFill>
        <p:spPr>
          <a:xfrm>
            <a:off x="290309" y="2213942"/>
            <a:ext cx="8720137" cy="4264554"/>
          </a:xfrm>
          <a:prstGeom prst="rect">
            <a:avLst/>
          </a:prstGeom>
        </p:spPr>
      </p:pic>
      <p:sp>
        <p:nvSpPr>
          <p:cNvPr id="5" name="ZoneTexte 6"/>
          <p:cNvSpPr txBox="1"/>
          <p:nvPr/>
        </p:nvSpPr>
        <p:spPr>
          <a:xfrm>
            <a:off x="2143337" y="1078317"/>
            <a:ext cx="5216109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chemeClr val="tx1"/>
                </a:solidFill>
              </a:rPr>
              <a:t>Clear-sky</a:t>
            </a:r>
            <a:r>
              <a:rPr lang="fr-FR" sz="1600" dirty="0">
                <a:solidFill>
                  <a:schemeClr val="tx1"/>
                </a:solidFill>
              </a:rPr>
              <a:t> </a:t>
            </a:r>
            <a:r>
              <a:rPr lang="fr-FR" sz="1600" dirty="0" smtClean="0">
                <a:solidFill>
                  <a:schemeClr val="tx1"/>
                </a:solidFill>
              </a:rPr>
              <a:t>Land -  |</a:t>
            </a:r>
            <a:r>
              <a:rPr lang="fr-FR" sz="1600" dirty="0" err="1" smtClean="0">
                <a:solidFill>
                  <a:schemeClr val="tx1"/>
                </a:solidFill>
              </a:rPr>
              <a:t>lat</a:t>
            </a:r>
            <a:r>
              <a:rPr lang="fr-FR" sz="1600" dirty="0" smtClean="0">
                <a:solidFill>
                  <a:schemeClr val="tx1"/>
                </a:solidFill>
              </a:rPr>
              <a:t>|&lt;60° - 01/11/2017</a:t>
            </a:r>
          </a:p>
          <a:p>
            <a:pPr marL="265113"/>
            <a:r>
              <a:rPr lang="fr-FR" sz="1600" dirty="0" smtClean="0">
                <a:solidFill>
                  <a:schemeClr val="tx1"/>
                </a:solidFill>
              </a:rPr>
              <a:t>OBS – </a:t>
            </a:r>
            <a:r>
              <a:rPr lang="fr-FR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CALC(ECMWF  FCT + CAMEL </a:t>
            </a:r>
            <a:r>
              <a:rPr lang="fr-FR" sz="1600" b="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emissivity</a:t>
            </a:r>
            <a:r>
              <a:rPr lang="fr-FR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  <a:p>
            <a:pPr marL="265113"/>
            <a:r>
              <a:rPr lang="fr-FR" sz="1600" dirty="0" smtClean="0">
                <a:solidFill>
                  <a:schemeClr val="tx1"/>
                </a:solidFill>
              </a:rPr>
              <a:t>OBS </a:t>
            </a:r>
            <a:r>
              <a:rPr lang="fr-FR" sz="1600" dirty="0">
                <a:solidFill>
                  <a:schemeClr val="tx1"/>
                </a:solidFill>
              </a:rPr>
              <a:t>– </a:t>
            </a:r>
            <a:r>
              <a:rPr lang="fr-FR" sz="1600" dirty="0" smtClean="0">
                <a:solidFill>
                  <a:srgbClr val="000000"/>
                </a:solidFill>
              </a:rPr>
              <a:t>CALC(v6.4 + </a:t>
            </a:r>
            <a:r>
              <a:rPr lang="fr-FR" sz="1600" dirty="0">
                <a:solidFill>
                  <a:srgbClr val="000000"/>
                </a:solidFill>
              </a:rPr>
              <a:t>CAMEL </a:t>
            </a:r>
            <a:r>
              <a:rPr lang="fr-FR" sz="1600" b="0" dirty="0" err="1">
                <a:solidFill>
                  <a:srgbClr val="000000"/>
                </a:solidFill>
              </a:rPr>
              <a:t>emissivity</a:t>
            </a:r>
            <a:r>
              <a:rPr lang="fr-FR" sz="1600" dirty="0">
                <a:solidFill>
                  <a:srgbClr val="000000"/>
                </a:solidFill>
              </a:rPr>
              <a:t>)</a:t>
            </a:r>
          </a:p>
          <a:p>
            <a:pPr marL="265113"/>
            <a:r>
              <a:rPr lang="fr-FR" sz="1600" dirty="0">
                <a:solidFill>
                  <a:schemeClr val="tx1"/>
                </a:solidFill>
              </a:rPr>
              <a:t>OBS – </a:t>
            </a:r>
            <a:r>
              <a:rPr lang="fr-FR" sz="1600" dirty="0" smtClean="0">
                <a:solidFill>
                  <a:srgbClr val="FF0000"/>
                </a:solidFill>
              </a:rPr>
              <a:t>CALC(v6.4 + </a:t>
            </a:r>
            <a:r>
              <a:rPr lang="fr-FR" sz="1600" dirty="0" err="1" smtClean="0">
                <a:solidFill>
                  <a:srgbClr val="FF0000"/>
                </a:solidFill>
              </a:rPr>
              <a:t>retrieved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b="0" dirty="0" err="1" smtClean="0">
                <a:solidFill>
                  <a:srgbClr val="FF0000"/>
                </a:solidFill>
              </a:rPr>
              <a:t>emissivity</a:t>
            </a:r>
            <a:r>
              <a:rPr lang="fr-FR" sz="1600" dirty="0" smtClean="0">
                <a:solidFill>
                  <a:srgbClr val="FF0000"/>
                </a:solidFill>
              </a:rPr>
              <a:t>)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0" y="1"/>
            <a:ext cx="9144000" cy="103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3271">
              <a:tabLst>
                <a:tab pos="8284027" algn="r"/>
              </a:tabLst>
              <a:defRPr/>
            </a:pPr>
            <a:r>
              <a:rPr lang="en-GB" sz="2585" kern="0" dirty="0">
                <a:latin typeface="Arial" pitchFamily="34" charset="0"/>
                <a:ea typeface="+mj-ea"/>
                <a:cs typeface="Arial" pitchFamily="34" charset="0"/>
              </a:rPr>
              <a:t>1. IASI L2 v6 performances	</a:t>
            </a:r>
            <a:r>
              <a:rPr lang="en-GB" sz="2585" kern="0" dirty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Radiance residuals</a:t>
            </a:r>
            <a:endParaRPr lang="en-GB" sz="2215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865374" y="2367116"/>
            <a:ext cx="1769807" cy="65630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694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5183" y="1327115"/>
            <a:ext cx="5913633" cy="413010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255624" y="5571184"/>
            <a:ext cx="6321438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16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Example of the coverage </a:t>
            </a:r>
            <a:r>
              <a:rPr lang="en-GB" sz="1600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with EARS-IASI L2 products from </a:t>
            </a:r>
            <a:r>
              <a:rPr lang="en-GB" sz="1600" i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Metop</a:t>
            </a:r>
            <a:r>
              <a:rPr lang="en-GB" sz="1600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-A, </a:t>
            </a:r>
            <a:endParaRPr lang="en-GB" sz="1600" i="1" dirty="0" smtClean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GB" sz="1600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between </a:t>
            </a:r>
            <a:r>
              <a:rPr lang="en-GB" sz="1600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 and 16 February 2017</a:t>
            </a:r>
          </a:p>
        </p:txBody>
      </p:sp>
    </p:spTree>
    <p:extLst>
      <p:ext uri="{BB962C8B-B14F-4D97-AF65-F5344CB8AC3E}">
        <p14:creationId xmlns:p14="http://schemas.microsoft.com/office/powerpoint/2010/main" val="360577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1031" y="2347275"/>
            <a:ext cx="65893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smtClean="0">
                <a:solidFill>
                  <a:schemeClr val="tx2"/>
                </a:solidFill>
              </a:rPr>
              <a:t>New missions</a:t>
            </a:r>
            <a:endParaRPr lang="en-GB" sz="5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11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22981" y="113992"/>
            <a:ext cx="3367670" cy="760358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GB" sz="2100" dirty="0"/>
              <a:t>EUMETSAT</a:t>
            </a:r>
            <a:br>
              <a:rPr lang="en-GB" sz="2100" dirty="0"/>
            </a:br>
            <a:r>
              <a:rPr lang="en-GB" sz="2100" dirty="0"/>
              <a:t>hyperspectral sounders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66091" y="1727053"/>
            <a:ext cx="1765100" cy="1458644"/>
            <a:chOff x="182081" y="63638"/>
            <a:chExt cx="3211359" cy="3407368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081" y="63638"/>
              <a:ext cx="3211359" cy="3400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3721" r="3867"/>
            <a:stretch/>
          </p:blipFill>
          <p:spPr>
            <a:xfrm>
              <a:off x="1099524" y="3209382"/>
              <a:ext cx="1172451" cy="26162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83833" t="75852" r="2584" b="15703"/>
            <a:stretch/>
          </p:blipFill>
          <p:spPr>
            <a:xfrm>
              <a:off x="2290667" y="3214992"/>
              <a:ext cx="720183" cy="25187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6" y="848558"/>
            <a:ext cx="782571" cy="7825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744879" y="1727053"/>
            <a:ext cx="2127681" cy="1445904"/>
            <a:chOff x="6769936" y="1491524"/>
            <a:chExt cx="4677267" cy="277989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49" t="7197" r="2072" b="12868"/>
            <a:stretch/>
          </p:blipFill>
          <p:spPr>
            <a:xfrm rot="5400000">
              <a:off x="7718621" y="542839"/>
              <a:ext cx="2779898" cy="4677267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9902458" y="2968188"/>
              <a:ext cx="897925" cy="77810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350" b="0">
                <a:solidFill>
                  <a:prstClr val="white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927" y="851317"/>
            <a:ext cx="782579" cy="782579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282808" y="3256868"/>
          <a:ext cx="8695808" cy="249174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455604"/>
                <a:gridCol w="2125820"/>
                <a:gridCol w="1873577"/>
                <a:gridCol w="2240807"/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 smtClean="0"/>
                        <a:t>IASI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 smtClean="0"/>
                        <a:t>IASI-NG</a:t>
                      </a:r>
                      <a:endParaRPr lang="en-GB" sz="1500" b="1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500" b="1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 smtClean="0"/>
                        <a:t>MTG-IRS</a:t>
                      </a:r>
                      <a:endParaRPr lang="en-GB" sz="1500" b="1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718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500" b="1" dirty="0" smtClean="0"/>
                        <a:t>Low-Earth orbit </a:t>
                      </a:r>
                      <a:r>
                        <a:rPr lang="en-GB" sz="1500" b="0" baseline="0" dirty="0" smtClean="0"/>
                        <a:t>sun-synchronous (</a:t>
                      </a:r>
                      <a:r>
                        <a:rPr lang="en-GB" sz="1500" b="0" dirty="0" smtClean="0"/>
                        <a:t>~820km)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 smtClean="0">
                          <a:solidFill>
                            <a:srgbClr val="0000CC"/>
                          </a:solidFill>
                        </a:rPr>
                        <a:t>Orbit</a:t>
                      </a:r>
                      <a:endParaRPr lang="en-GB" sz="1500" b="1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 err="1" smtClean="0"/>
                        <a:t>Geo</a:t>
                      </a:r>
                      <a:r>
                        <a:rPr lang="en-GB" sz="1500" b="0" dirty="0" err="1" smtClean="0"/>
                        <a:t>stationnary</a:t>
                      </a:r>
                      <a:endParaRPr lang="en-GB" sz="1500" b="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>
                        <a:alpha val="20000"/>
                      </a:srgbClr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 smtClean="0"/>
                        <a:t>2x2</a:t>
                      </a:r>
                      <a:endParaRPr lang="en-GB" sz="1500" b="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 smtClean="0"/>
                        <a:t>4x4</a:t>
                      </a:r>
                      <a:endParaRPr lang="en-GB" sz="1500" b="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 smtClean="0">
                          <a:solidFill>
                            <a:srgbClr val="0000CC"/>
                          </a:solidFill>
                        </a:rPr>
                        <a:t>Sensor</a:t>
                      </a:r>
                      <a:endParaRPr lang="en-GB" sz="1500" b="1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 smtClean="0"/>
                        <a:t>160x160</a:t>
                      </a:r>
                      <a:endParaRPr lang="en-GB" sz="1500" b="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12</a:t>
                      </a:r>
                      <a:r>
                        <a:rPr lang="en-GB" sz="1500" baseline="0" dirty="0" smtClean="0"/>
                        <a:t> km</a:t>
                      </a:r>
                      <a:endParaRPr lang="en-GB" sz="15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12 km</a:t>
                      </a:r>
                      <a:endParaRPr lang="en-GB" sz="15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 smtClean="0">
                          <a:solidFill>
                            <a:srgbClr val="0000CC"/>
                          </a:solidFill>
                        </a:rPr>
                        <a:t>Spatial (Nadir)</a:t>
                      </a:r>
                      <a:endParaRPr lang="en-GB" sz="1500" b="1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4</a:t>
                      </a:r>
                      <a:r>
                        <a:rPr lang="en-GB" sz="1500" baseline="0" dirty="0" smtClean="0"/>
                        <a:t> km</a:t>
                      </a:r>
                      <a:endParaRPr lang="en-GB" sz="15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>
                        <a:alpha val="20000"/>
                      </a:srgbClr>
                    </a:solidFill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0.25 cm</a:t>
                      </a:r>
                      <a:r>
                        <a:rPr lang="en-GB" sz="1500" baseline="30000" dirty="0" smtClean="0"/>
                        <a:t>-1</a:t>
                      </a:r>
                      <a:endParaRPr lang="en-GB" sz="1500" baseline="300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0.125 cm</a:t>
                      </a:r>
                      <a:r>
                        <a:rPr lang="en-GB" sz="1500" baseline="30000" dirty="0" smtClean="0"/>
                        <a:t>-1</a:t>
                      </a:r>
                      <a:endParaRPr lang="en-GB" sz="1500" baseline="30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 smtClean="0">
                          <a:solidFill>
                            <a:srgbClr val="0000CC"/>
                          </a:solidFill>
                        </a:rPr>
                        <a:t>Spectral sampling</a:t>
                      </a:r>
                      <a:endParaRPr lang="en-GB" sz="1500" b="1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~0.6 cm</a:t>
                      </a:r>
                      <a:r>
                        <a:rPr lang="en-GB" sz="1500" baseline="30000" dirty="0" smtClean="0"/>
                        <a:t>-1</a:t>
                      </a:r>
                      <a:endParaRPr lang="en-GB" sz="1500" baseline="300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2x / day</a:t>
                      </a:r>
                      <a:endParaRPr lang="en-GB" sz="15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2x /day</a:t>
                      </a:r>
                      <a:endParaRPr lang="en-GB" sz="15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 smtClean="0">
                          <a:solidFill>
                            <a:srgbClr val="0000CC"/>
                          </a:solidFill>
                        </a:rPr>
                        <a:t>Temporal</a:t>
                      </a:r>
                      <a:endParaRPr lang="en-GB" sz="1500" b="1" dirty="0">
                        <a:solidFill>
                          <a:srgbClr val="0000CC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Every 30</a:t>
                      </a:r>
                      <a:r>
                        <a:rPr lang="en-GB" sz="1500" baseline="0" dirty="0" smtClean="0"/>
                        <a:t> min Europe</a:t>
                      </a:r>
                      <a:endParaRPr lang="en-GB" sz="1500" dirty="0"/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FF">
                        <a:alpha val="20000"/>
                      </a:srgbClr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just"/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Metop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-A</a:t>
                      </a:r>
                      <a:r>
                        <a:rPr lang="en-US" sz="1400" dirty="0" smtClean="0">
                          <a:solidFill>
                            <a:srgbClr val="002569"/>
                          </a:solidFill>
                        </a:rPr>
                        <a:t>  19 October 2006</a:t>
                      </a:r>
                    </a:p>
                    <a:p>
                      <a:pPr algn="just"/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Metop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-B</a:t>
                      </a:r>
                      <a:r>
                        <a:rPr lang="en-US" sz="1400" dirty="0" smtClean="0">
                          <a:solidFill>
                            <a:srgbClr val="002569"/>
                          </a:solidFill>
                        </a:rPr>
                        <a:t>  17 September 2012</a:t>
                      </a:r>
                    </a:p>
                    <a:p>
                      <a:pPr algn="just"/>
                      <a:r>
                        <a:rPr lang="en-US" sz="1400" dirty="0" err="1" smtClean="0">
                          <a:solidFill>
                            <a:srgbClr val="0000FF"/>
                          </a:solidFill>
                        </a:rPr>
                        <a:t>Metop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-C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 06 November 2018</a:t>
                      </a:r>
                      <a:endParaRPr lang="en-US" sz="1400" dirty="0" smtClean="0">
                        <a:solidFill>
                          <a:srgbClr val="002569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2022</a:t>
                      </a:r>
                      <a:endParaRPr lang="en-GB" sz="120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2023</a:t>
                      </a:r>
                      <a:endParaRPr lang="en-GB" sz="1200" dirty="0"/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1721">
            <a:off x="5533831" y="5059012"/>
            <a:ext cx="599801" cy="6659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824" y="843206"/>
            <a:ext cx="779878" cy="7849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0" cstate="print"/>
          <a:srcRect l="8910" t="11453" r="47076" b="31511"/>
          <a:stretch>
            <a:fillRect/>
          </a:stretch>
        </p:blipFill>
        <p:spPr bwMode="auto">
          <a:xfrm>
            <a:off x="242123" y="1730371"/>
            <a:ext cx="2470059" cy="144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7135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IASI-NG </a:t>
            </a:r>
            <a:r>
              <a:rPr lang="en-GB" dirty="0" smtClean="0"/>
              <a:t>L1 processing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22029" y="1256676"/>
            <a:ext cx="4232722" cy="2834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31" dirty="0">
                <a:solidFill>
                  <a:schemeClr val="tx2"/>
                </a:solidFill>
              </a:rPr>
              <a:t>CNES is, as for IASI:</a:t>
            </a:r>
          </a:p>
          <a:p>
            <a:pPr marL="316531" indent="-316531">
              <a:buFont typeface="Wingdings" panose="05000000000000000000" pitchFamily="2" charset="2"/>
              <a:buChar char="ü"/>
            </a:pPr>
            <a:r>
              <a:rPr lang="en-US" sz="1662" b="0" dirty="0">
                <a:solidFill>
                  <a:schemeClr val="tx2"/>
                </a:solidFill>
              </a:rPr>
              <a:t>Responsible for the development of the IASI-NG instrument </a:t>
            </a:r>
          </a:p>
          <a:p>
            <a:pPr marL="316531" indent="-316531">
              <a:buFont typeface="Wingdings" panose="05000000000000000000" pitchFamily="2" charset="2"/>
              <a:buChar char="ü"/>
            </a:pPr>
            <a:endParaRPr lang="en-US" sz="1662" b="0" dirty="0">
              <a:solidFill>
                <a:schemeClr val="tx2"/>
              </a:solidFill>
            </a:endParaRPr>
          </a:p>
          <a:p>
            <a:pPr marL="316531" indent="-316531">
              <a:buFont typeface="Wingdings" panose="05000000000000000000" pitchFamily="2" charset="2"/>
              <a:buChar char="ü"/>
            </a:pPr>
            <a:r>
              <a:rPr lang="en-US" sz="1662" b="0" dirty="0">
                <a:solidFill>
                  <a:schemeClr val="tx2"/>
                </a:solidFill>
              </a:rPr>
              <a:t>Responsible for the development of the level-1 processor provided as CFI to the EPS-SG ground segment</a:t>
            </a:r>
          </a:p>
          <a:p>
            <a:pPr marL="316531" indent="-316531">
              <a:buFont typeface="Wingdings" panose="05000000000000000000" pitchFamily="2" charset="2"/>
              <a:buChar char="ü"/>
            </a:pPr>
            <a:endParaRPr lang="en-US" sz="1662" b="0" dirty="0">
              <a:solidFill>
                <a:schemeClr val="tx2"/>
              </a:solidFill>
            </a:endParaRPr>
          </a:p>
          <a:p>
            <a:pPr marL="316531" indent="-316531">
              <a:buFont typeface="Wingdings" panose="05000000000000000000" pitchFamily="2" charset="2"/>
              <a:buChar char="ü"/>
            </a:pPr>
            <a:r>
              <a:rPr lang="en-US" sz="1662" b="0" dirty="0">
                <a:solidFill>
                  <a:schemeClr val="tx2"/>
                </a:solidFill>
              </a:rPr>
              <a:t>will establish the IASI-NG Technical Expertise Centre (IASI-NG TEC)</a:t>
            </a:r>
            <a:endParaRPr lang="en-GB" sz="1662" b="0" dirty="0">
              <a:solidFill>
                <a:schemeClr val="tx2"/>
              </a:solidFill>
            </a:endParaRPr>
          </a:p>
          <a:p>
            <a:endParaRPr lang="en-GB" sz="831" dirty="0"/>
          </a:p>
        </p:txBody>
      </p:sp>
      <p:sp>
        <p:nvSpPr>
          <p:cNvPr id="6" name="TextBox 5"/>
          <p:cNvSpPr txBox="1"/>
          <p:nvPr/>
        </p:nvSpPr>
        <p:spPr>
          <a:xfrm>
            <a:off x="422029" y="4164049"/>
            <a:ext cx="4232722" cy="1172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31" dirty="0">
                <a:solidFill>
                  <a:schemeClr val="tx2"/>
                </a:solidFill>
              </a:rPr>
              <a:t>IASI-NG L1 processing:</a:t>
            </a:r>
          </a:p>
          <a:p>
            <a:pPr marL="316531" indent="-316531">
              <a:buFont typeface="Wingdings" panose="05000000000000000000" pitchFamily="2" charset="2"/>
              <a:buChar char="ü"/>
            </a:pPr>
            <a:r>
              <a:rPr lang="en-US" sz="1662" b="0" dirty="0">
                <a:solidFill>
                  <a:schemeClr val="tx2"/>
                </a:solidFill>
              </a:rPr>
              <a:t>IASI heritage</a:t>
            </a:r>
          </a:p>
          <a:p>
            <a:pPr marL="316531" indent="-316531">
              <a:buFont typeface="Wingdings" panose="05000000000000000000" pitchFamily="2" charset="2"/>
              <a:buChar char="ü"/>
            </a:pPr>
            <a:r>
              <a:rPr lang="en-US" sz="1662" b="0" dirty="0">
                <a:solidFill>
                  <a:schemeClr val="tx2"/>
                </a:solidFill>
              </a:rPr>
              <a:t>Optimization of the calibration sequence: </a:t>
            </a:r>
            <a:r>
              <a:rPr lang="en-US" sz="1662" b="0" dirty="0">
                <a:solidFill>
                  <a:schemeClr val="accent1"/>
                </a:solidFill>
              </a:rPr>
              <a:t>spectral calibration first</a:t>
            </a:r>
            <a:endParaRPr lang="en-GB" sz="1662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33381"/>
          <a:stretch/>
        </p:blipFill>
        <p:spPr>
          <a:xfrm>
            <a:off x="4913350" y="1132550"/>
            <a:ext cx="3901715" cy="502723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6934546" y="4002569"/>
            <a:ext cx="1762599" cy="533858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defTabSz="844083" eaLnBrk="0" hangingPunct="0">
              <a:spcBef>
                <a:spcPct val="50000"/>
              </a:spcBef>
            </a:pPr>
            <a:endParaRPr lang="en-GB" sz="831"/>
          </a:p>
        </p:txBody>
      </p:sp>
    </p:spTree>
    <p:extLst>
      <p:ext uri="{BB962C8B-B14F-4D97-AF65-F5344CB8AC3E}">
        <p14:creationId xmlns:p14="http://schemas.microsoft.com/office/powerpoint/2010/main" val="2959594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IASI-NG L2 processing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28926" y="1351799"/>
            <a:ext cx="8291665" cy="3969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15" dirty="0">
                <a:solidFill>
                  <a:schemeClr val="tx2"/>
                </a:solidFill>
              </a:rPr>
              <a:t>IASI-NG L2 processing </a:t>
            </a:r>
            <a:r>
              <a:rPr lang="en-US" sz="2215" b="0" dirty="0">
                <a:solidFill>
                  <a:schemeClr val="tx2"/>
                </a:solidFill>
              </a:rPr>
              <a:t>is based on strong IASI L2 processing heritage with some additional </a:t>
            </a:r>
            <a:r>
              <a:rPr lang="en-US" sz="2215" b="0" dirty="0" smtClean="0">
                <a:solidFill>
                  <a:schemeClr val="tx2"/>
                </a:solidFill>
              </a:rPr>
              <a:t>requirements:</a:t>
            </a:r>
          </a:p>
          <a:p>
            <a:endParaRPr lang="en-US" sz="2215" b="0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15" b="0" dirty="0" smtClean="0">
                <a:solidFill>
                  <a:schemeClr val="tx2"/>
                </a:solidFill>
              </a:rPr>
              <a:t> </a:t>
            </a:r>
            <a:r>
              <a:rPr lang="en-US" sz="2215" b="0" dirty="0">
                <a:solidFill>
                  <a:schemeClr val="tx2"/>
                </a:solidFill>
              </a:rPr>
              <a:t>mainly on the clouds products:</a:t>
            </a:r>
          </a:p>
          <a:p>
            <a:pPr marL="1160614" lvl="2" indent="-316531">
              <a:buFont typeface="Wingdings" panose="05000000000000000000" pitchFamily="2" charset="2"/>
              <a:buChar char="ü"/>
            </a:pPr>
            <a:r>
              <a:rPr lang="en-GB" sz="2215" b="0" dirty="0">
                <a:solidFill>
                  <a:schemeClr val="tx2"/>
                </a:solidFill>
              </a:rPr>
              <a:t>Cloud liquid water path (CLWP)</a:t>
            </a:r>
          </a:p>
          <a:p>
            <a:pPr marL="1160614" lvl="2" indent="-316531">
              <a:buFont typeface="Wingdings" panose="05000000000000000000" pitchFamily="2" charset="2"/>
              <a:buChar char="ü"/>
            </a:pPr>
            <a:r>
              <a:rPr lang="en-GB" sz="2215" b="0" dirty="0">
                <a:solidFill>
                  <a:schemeClr val="tx2"/>
                </a:solidFill>
              </a:rPr>
              <a:t>Cloud Ice water path (CIWP)</a:t>
            </a:r>
          </a:p>
          <a:p>
            <a:pPr marL="1160614" lvl="2" indent="-316531">
              <a:buFont typeface="Wingdings" panose="05000000000000000000" pitchFamily="2" charset="2"/>
              <a:buChar char="ü"/>
            </a:pPr>
            <a:r>
              <a:rPr lang="en-GB" sz="2215" b="0" dirty="0">
                <a:solidFill>
                  <a:schemeClr val="tx2"/>
                </a:solidFill>
              </a:rPr>
              <a:t>Cloud droplet size </a:t>
            </a:r>
          </a:p>
          <a:p>
            <a:endParaRPr lang="en-GB" sz="2215" b="0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215" b="0" dirty="0" smtClean="0">
                <a:solidFill>
                  <a:schemeClr val="tx1"/>
                </a:solidFill>
              </a:rPr>
              <a:t>more </a:t>
            </a:r>
            <a:r>
              <a:rPr lang="fr-FR" sz="2215" b="0" dirty="0" err="1">
                <a:solidFill>
                  <a:schemeClr val="tx1"/>
                </a:solidFill>
              </a:rPr>
              <a:t>stringent</a:t>
            </a:r>
            <a:r>
              <a:rPr lang="fr-FR" sz="2215" b="0" dirty="0">
                <a:solidFill>
                  <a:schemeClr val="tx1"/>
                </a:solidFill>
              </a:rPr>
              <a:t> </a:t>
            </a:r>
            <a:r>
              <a:rPr lang="fr-FR" sz="2215" b="0" dirty="0" err="1">
                <a:solidFill>
                  <a:schemeClr val="tx1"/>
                </a:solidFill>
              </a:rPr>
              <a:t>requirement</a:t>
            </a:r>
            <a:r>
              <a:rPr lang="fr-FR" sz="2215" b="0" dirty="0">
                <a:solidFill>
                  <a:schemeClr val="tx1"/>
                </a:solidFill>
              </a:rPr>
              <a:t> on the </a:t>
            </a:r>
            <a:r>
              <a:rPr lang="fr-FR" sz="2215" b="0" dirty="0" err="1">
                <a:solidFill>
                  <a:schemeClr val="tx1"/>
                </a:solidFill>
              </a:rPr>
              <a:t>accuracy</a:t>
            </a:r>
            <a:r>
              <a:rPr lang="fr-FR" sz="2215" b="0" dirty="0">
                <a:solidFill>
                  <a:schemeClr val="tx1"/>
                </a:solidFill>
              </a:rPr>
              <a:t> of the </a:t>
            </a:r>
            <a:r>
              <a:rPr lang="fr-FR" sz="2215" b="0" dirty="0" err="1">
                <a:solidFill>
                  <a:schemeClr val="tx1"/>
                </a:solidFill>
              </a:rPr>
              <a:t>already</a:t>
            </a:r>
            <a:r>
              <a:rPr lang="fr-FR" sz="2215" b="0" dirty="0">
                <a:solidFill>
                  <a:schemeClr val="tx1"/>
                </a:solidFill>
              </a:rPr>
              <a:t> </a:t>
            </a:r>
            <a:r>
              <a:rPr lang="fr-FR" sz="2215" b="0" dirty="0" err="1">
                <a:solidFill>
                  <a:schemeClr val="tx1"/>
                </a:solidFill>
              </a:rPr>
              <a:t>existing</a:t>
            </a:r>
            <a:r>
              <a:rPr lang="fr-FR" sz="2215" b="0" dirty="0">
                <a:solidFill>
                  <a:schemeClr val="tx1"/>
                </a:solidFill>
              </a:rPr>
              <a:t> </a:t>
            </a:r>
            <a:r>
              <a:rPr lang="fr-FR" sz="2215" b="0" dirty="0" err="1">
                <a:solidFill>
                  <a:schemeClr val="tx1"/>
                </a:solidFill>
              </a:rPr>
              <a:t>products</a:t>
            </a:r>
            <a:r>
              <a:rPr lang="fr-FR" sz="2215" b="0" dirty="0">
                <a:solidFill>
                  <a:schemeClr val="tx1"/>
                </a:solidFill>
              </a:rPr>
              <a:t> </a:t>
            </a:r>
            <a:endParaRPr lang="en-GB" sz="2215" b="0" dirty="0">
              <a:solidFill>
                <a:schemeClr val="tx1"/>
              </a:solidFill>
            </a:endParaRPr>
          </a:p>
          <a:p>
            <a:pPr lvl="1"/>
            <a:endParaRPr lang="en-GB" sz="2215" b="0" dirty="0">
              <a:solidFill>
                <a:schemeClr val="tx2"/>
              </a:solidFill>
            </a:endParaRPr>
          </a:p>
          <a:p>
            <a:endParaRPr lang="en-GB" sz="83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064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758" y="3752129"/>
            <a:ext cx="8683180" cy="2324343"/>
          </a:xfrm>
        </p:spPr>
        <p:txBody>
          <a:bodyPr>
            <a:noAutofit/>
          </a:bodyPr>
          <a:lstStyle/>
          <a:p>
            <a:pPr marL="142878" lvl="1" indent="0">
              <a:spcBef>
                <a:spcPts val="0"/>
              </a:spcBef>
              <a:buNone/>
            </a:pPr>
            <a:r>
              <a:rPr lang="en-GB" sz="2215" b="1" dirty="0"/>
              <a:t>IRS is a step forward </a:t>
            </a:r>
            <a:r>
              <a:rPr lang="en-GB" sz="2215" b="1" dirty="0" err="1"/>
              <a:t>wrt</a:t>
            </a:r>
            <a:r>
              <a:rPr lang="en-GB" sz="2215" b="1" dirty="0"/>
              <a:t>. IASI: </a:t>
            </a:r>
          </a:p>
          <a:p>
            <a:pPr marL="459409" lvl="1" indent="-31653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GB" sz="1846" dirty="0"/>
              <a:t>New technology</a:t>
            </a:r>
          </a:p>
          <a:p>
            <a:pPr marL="459409" lvl="1" indent="-31653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DE" sz="1846" dirty="0"/>
              <a:t>Larger </a:t>
            </a:r>
            <a:r>
              <a:rPr lang="de-DE" sz="1846" dirty="0" err="1"/>
              <a:t>field</a:t>
            </a:r>
            <a:r>
              <a:rPr lang="de-DE" sz="1846" dirty="0"/>
              <a:t>, </a:t>
            </a:r>
            <a:r>
              <a:rPr lang="de-DE" sz="1846" dirty="0" err="1"/>
              <a:t>better</a:t>
            </a:r>
            <a:r>
              <a:rPr lang="de-DE" sz="1846" dirty="0"/>
              <a:t> </a:t>
            </a:r>
            <a:r>
              <a:rPr lang="de-DE" sz="1846" dirty="0" err="1"/>
              <a:t>spatial</a:t>
            </a:r>
            <a:r>
              <a:rPr lang="de-DE" sz="1846" dirty="0"/>
              <a:t> </a:t>
            </a:r>
            <a:r>
              <a:rPr lang="de-DE" sz="1846" dirty="0" err="1"/>
              <a:t>resolution</a:t>
            </a:r>
            <a:endParaRPr lang="de-DE" sz="1846" dirty="0"/>
          </a:p>
          <a:p>
            <a:pPr marL="459409" lvl="1" indent="-31653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de-DE" sz="1846" dirty="0"/>
              <a:t>Higher temporal </a:t>
            </a:r>
            <a:r>
              <a:rPr lang="de-DE" sz="1846" dirty="0" err="1"/>
              <a:t>repetition</a:t>
            </a:r>
            <a:endParaRPr lang="en-GB" sz="1846" dirty="0"/>
          </a:p>
          <a:p>
            <a:pPr marL="459409" lvl="1" indent="-31653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GB" sz="1846" dirty="0"/>
              <a:t>Additional user community (</a:t>
            </a:r>
            <a:r>
              <a:rPr lang="en-GB" sz="1846" dirty="0" err="1">
                <a:solidFill>
                  <a:schemeClr val="accent1"/>
                </a:solidFill>
                <a:sym typeface="Wingdings" panose="05000000000000000000" pitchFamily="2" charset="2"/>
              </a:rPr>
              <a:t>Nowcasting</a:t>
            </a:r>
            <a:r>
              <a:rPr lang="en-GB" sz="1846" dirty="0">
                <a:sym typeface="Wingdings" panose="05000000000000000000" pitchFamily="2" charset="2"/>
              </a:rPr>
              <a:t>)</a:t>
            </a:r>
          </a:p>
          <a:p>
            <a:pPr marL="459409" lvl="1" indent="-31653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GB" sz="1846" dirty="0"/>
              <a:t>Different instruments </a:t>
            </a:r>
            <a:r>
              <a:rPr lang="en-GB" sz="1846" dirty="0">
                <a:sym typeface="Wingdings" panose="05000000000000000000" pitchFamily="2" charset="2"/>
              </a:rPr>
              <a:t> different calibration </a:t>
            </a:r>
          </a:p>
          <a:p>
            <a:pPr marL="142878" lvl="1" indent="0">
              <a:spcBef>
                <a:spcPts val="0"/>
              </a:spcBef>
              <a:buNone/>
            </a:pPr>
            <a:r>
              <a:rPr lang="en-GB" sz="1846" dirty="0">
                <a:sym typeface="Wingdings" panose="05000000000000000000" pitchFamily="2" charset="2"/>
              </a:rPr>
              <a:t>     methods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IRS instrument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239758" y="1194012"/>
            <a:ext cx="8683180" cy="2137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defTabSz="844104">
              <a:spcBef>
                <a:spcPts val="462"/>
              </a:spcBef>
              <a:defRPr/>
            </a:pPr>
            <a:r>
              <a:rPr lang="en-US" sz="2215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IRS is an imaging FTS, based on a Michelson interferometer:</a:t>
            </a:r>
          </a:p>
          <a:p>
            <a:pPr marL="406654" lvl="1" indent="-316531" defTabSz="844104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1846" b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Corner cube mechanism (CCM) similar to IASI</a:t>
            </a:r>
          </a:p>
          <a:p>
            <a:pPr marL="406654" lvl="1" indent="-316531" defTabSz="844104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1846" b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46" b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Multiple laser beams</a:t>
            </a:r>
            <a:r>
              <a:rPr lang="en-US" sz="1846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46" b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for monitoring the CCM speed variations as well as its 3D position </a:t>
            </a:r>
          </a:p>
          <a:p>
            <a:pPr marL="406654" lvl="1" indent="-316531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1846" b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Maximum OPD: </a:t>
            </a:r>
            <a:r>
              <a:rPr lang="en-US" sz="1846" b="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1846" b="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0.828 </a:t>
            </a:r>
            <a:r>
              <a:rPr lang="en-US" sz="1846" b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cm </a:t>
            </a:r>
            <a:r>
              <a:rPr lang="en-US" sz="1846" b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(on ground) i.e. a </a:t>
            </a:r>
            <a:r>
              <a:rPr lang="en-US" sz="1846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sampling of about </a:t>
            </a:r>
            <a:r>
              <a:rPr lang="en-US" sz="1846" b="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1846" b="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0.6038 </a:t>
            </a:r>
            <a:r>
              <a:rPr lang="en-US" sz="1846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1846" b="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sz="1846" b="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 marL="406654" lvl="1" indent="-316531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1846" b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Detector: </a:t>
            </a:r>
            <a:r>
              <a:rPr lang="en-US" sz="1846" b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160x160 pixels </a:t>
            </a:r>
            <a:r>
              <a:rPr lang="en-US" sz="1846" b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(640x640km) measured in 10 sec</a:t>
            </a:r>
          </a:p>
          <a:p>
            <a:pPr marL="406654" lvl="1" indent="-316531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1846" b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Two spectral bands: 700-1210 and 1600-2175 cm</a:t>
            </a:r>
            <a:r>
              <a:rPr lang="en-US" sz="1846" b="0" baseline="300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-1 </a:t>
            </a:r>
            <a:r>
              <a:rPr lang="en-US" sz="1846" b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within IASI spectra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359311" y="3405876"/>
            <a:ext cx="3444054" cy="2670597"/>
            <a:chOff x="5624946" y="3316087"/>
            <a:chExt cx="3731058" cy="2893147"/>
          </a:xfrm>
        </p:grpSpPr>
        <p:grpSp>
          <p:nvGrpSpPr>
            <p:cNvPr id="10" name="Group 9"/>
            <p:cNvGrpSpPr/>
            <p:nvPr/>
          </p:nvGrpSpPr>
          <p:grpSpPr>
            <a:xfrm>
              <a:off x="5624946" y="3316087"/>
              <a:ext cx="3731058" cy="2893147"/>
              <a:chOff x="5624946" y="3316087"/>
              <a:chExt cx="3731058" cy="289314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24946" y="3316087"/>
                <a:ext cx="3731058" cy="2893147"/>
              </a:xfrm>
              <a:prstGeom prst="rect">
                <a:avLst/>
              </a:prstGeom>
            </p:spPr>
          </p:pic>
          <p:cxnSp>
            <p:nvCxnSpPr>
              <p:cNvPr id="8" name="Straight Connector 7"/>
              <p:cNvCxnSpPr/>
              <p:nvPr/>
            </p:nvCxnSpPr>
            <p:spPr bwMode="auto">
              <a:xfrm>
                <a:off x="6077527" y="3602182"/>
                <a:ext cx="9237" cy="2235200"/>
              </a:xfrm>
              <a:prstGeom prst="line">
                <a:avLst/>
              </a:prstGeom>
              <a:solidFill>
                <a:schemeClr val="bg2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" name="Straight Connector 8"/>
              <p:cNvCxnSpPr/>
              <p:nvPr/>
            </p:nvCxnSpPr>
            <p:spPr bwMode="auto">
              <a:xfrm>
                <a:off x="9065493" y="3597564"/>
                <a:ext cx="9237" cy="2235200"/>
              </a:xfrm>
              <a:prstGeom prst="line">
                <a:avLst/>
              </a:prstGeom>
              <a:solidFill>
                <a:schemeClr val="bg2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" name="TextBox 10"/>
            <p:cNvSpPr txBox="1"/>
            <p:nvPr/>
          </p:nvSpPr>
          <p:spPr>
            <a:xfrm>
              <a:off x="8571345" y="3666836"/>
              <a:ext cx="494148" cy="238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31" dirty="0">
                  <a:solidFill>
                    <a:srgbClr val="0000FF"/>
                  </a:solidFill>
                </a:rPr>
                <a:t>IRS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571345" y="4647244"/>
              <a:ext cx="494148" cy="238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31" dirty="0">
                  <a:solidFill>
                    <a:srgbClr val="FF0000"/>
                  </a:solidFill>
                </a:rPr>
                <a:t>IASI</a:t>
              </a: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>
              <a:off x="6215640" y="3632958"/>
              <a:ext cx="0" cy="2160000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6922218" y="3628342"/>
              <a:ext cx="0" cy="2160000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7434830" y="3632966"/>
              <a:ext cx="0" cy="2160000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8344612" y="3628350"/>
              <a:ext cx="0" cy="2160000"/>
            </a:xfrm>
            <a:prstGeom prst="line">
              <a:avLst/>
            </a:prstGeom>
            <a:solidFill>
              <a:schemeClr val="bg2"/>
            </a:solidFill>
            <a:ln w="190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23983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IRS level 0 and level 1 </a:t>
            </a:r>
            <a:r>
              <a:rPr lang="en-GB" dirty="0" smtClean="0"/>
              <a:t>processing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04" b="343"/>
          <a:stretch/>
        </p:blipFill>
        <p:spPr bwMode="auto">
          <a:xfrm>
            <a:off x="5345723" y="1169377"/>
            <a:ext cx="1771578" cy="4197778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7"/>
          <a:stretch/>
        </p:blipFill>
        <p:spPr bwMode="auto">
          <a:xfrm>
            <a:off x="7204345" y="1169377"/>
            <a:ext cx="1631924" cy="4197778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37098" y="1415562"/>
            <a:ext cx="5100417" cy="14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8572" lvl="3" indent="-316531" defTabSz="844104">
              <a:spcBef>
                <a:spcPts val="462"/>
              </a:spcBef>
              <a:buFont typeface="Wingdings" panose="05000000000000000000" pitchFamily="2" charset="2"/>
              <a:buChar char="ü"/>
              <a:defRPr/>
            </a:pPr>
            <a:r>
              <a:rPr lang="en-US" sz="1477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Complex metrology</a:t>
            </a:r>
          </a:p>
          <a:p>
            <a:pPr marL="738572" lvl="3" indent="-316531" defTabSz="844104">
              <a:spcBef>
                <a:spcPts val="462"/>
              </a:spcBef>
              <a:buFont typeface="Wingdings" panose="05000000000000000000" pitchFamily="2" charset="2"/>
              <a:buChar char="ü"/>
              <a:defRPr/>
            </a:pPr>
            <a:r>
              <a:rPr lang="en-US" sz="1477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Inversion of the </a:t>
            </a:r>
            <a:r>
              <a:rPr lang="en-US" sz="1477" b="0" kern="0" dirty="0" err="1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interferograms</a:t>
            </a:r>
            <a:r>
              <a:rPr lang="en-US" sz="1477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 direction</a:t>
            </a:r>
          </a:p>
          <a:p>
            <a:pPr marL="738572" lvl="3" indent="-316531" defTabSz="844104">
              <a:spcBef>
                <a:spcPts val="462"/>
              </a:spcBef>
              <a:buFont typeface="Wingdings" panose="05000000000000000000" pitchFamily="2" charset="2"/>
              <a:buChar char="ü"/>
              <a:defRPr/>
            </a:pPr>
            <a:r>
              <a:rPr lang="en-US" sz="1477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Spike correction </a:t>
            </a:r>
          </a:p>
          <a:p>
            <a:pPr marL="738572" lvl="3" indent="-316531" defTabSz="844104">
              <a:spcBef>
                <a:spcPts val="462"/>
              </a:spcBef>
              <a:buFont typeface="Wingdings" panose="05000000000000000000" pitchFamily="2" charset="2"/>
              <a:buChar char="ü"/>
              <a:defRPr/>
            </a:pPr>
            <a:r>
              <a:rPr lang="en-US" sz="1477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Field compensation (software)</a:t>
            </a:r>
          </a:p>
          <a:p>
            <a:pPr marL="738572" lvl="3" indent="-316531" defTabSz="844104">
              <a:spcBef>
                <a:spcPts val="462"/>
              </a:spcBef>
              <a:buFont typeface="Wingdings" panose="05000000000000000000" pitchFamily="2" charset="2"/>
              <a:buChar char="ü"/>
              <a:defRPr/>
            </a:pPr>
            <a:r>
              <a:rPr lang="en-US" sz="1477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Decimation (keeping only useful signal) 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7205777" y="1547446"/>
            <a:ext cx="1630492" cy="1608991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defTabSz="844083" eaLnBrk="0" hangingPunct="0">
              <a:spcBef>
                <a:spcPct val="50000"/>
              </a:spcBef>
            </a:pPr>
            <a:endParaRPr lang="en-GB" sz="83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8262" y="1090840"/>
            <a:ext cx="5709045" cy="376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defTabSz="844104">
              <a:spcBef>
                <a:spcPts val="462"/>
              </a:spcBef>
              <a:defRPr/>
            </a:pPr>
            <a:r>
              <a:rPr lang="en-US" sz="1846" kern="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IRS instrument and on-board processing</a:t>
            </a:r>
            <a:r>
              <a:rPr lang="en-US" sz="1846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098" y="4263625"/>
            <a:ext cx="5393263" cy="1250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defTabSz="844104">
              <a:spcBef>
                <a:spcPts val="462"/>
              </a:spcBef>
              <a:defRPr/>
            </a:pPr>
            <a:r>
              <a:rPr lang="en-US" sz="1846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On-ground processing</a:t>
            </a:r>
            <a:r>
              <a:rPr lang="en-US" sz="1846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685817" lvl="3" indent="-263776" defTabSz="844104">
              <a:spcBef>
                <a:spcPts val="462"/>
              </a:spcBef>
              <a:buFont typeface="Wingdings" panose="05000000000000000000" pitchFamily="2" charset="2"/>
              <a:buChar char="ü"/>
              <a:defRPr/>
            </a:pPr>
            <a:r>
              <a:rPr lang="en-US" sz="1477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New spectral calibration</a:t>
            </a:r>
          </a:p>
          <a:p>
            <a:pPr marL="685817" lvl="3" indent="-263776" defTabSz="844104">
              <a:spcBef>
                <a:spcPts val="462"/>
              </a:spcBef>
              <a:buFont typeface="Wingdings" panose="05000000000000000000" pitchFamily="2" charset="2"/>
              <a:buChar char="ü"/>
              <a:defRPr/>
            </a:pPr>
            <a:r>
              <a:rPr lang="en-US" sz="1477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SRF monitoring </a:t>
            </a:r>
            <a:r>
              <a:rPr lang="en-US" sz="1477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 For the metrology, </a:t>
            </a:r>
            <a:r>
              <a:rPr lang="en-US" sz="1477" b="0" kern="0" dirty="0" err="1">
                <a:solidFill>
                  <a:srgbClr val="00256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uniformisation</a:t>
            </a:r>
            <a:r>
              <a:rPr lang="en-US" sz="1477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</a:p>
          <a:p>
            <a:pPr marL="685817" lvl="3" indent="-263776" defTabSz="844104">
              <a:spcBef>
                <a:spcPts val="462"/>
              </a:spcBef>
              <a:buFont typeface="Wingdings" panose="05000000000000000000" pitchFamily="2" charset="2"/>
              <a:buChar char="ü"/>
              <a:defRPr/>
            </a:pPr>
            <a:r>
              <a:rPr lang="en-US" sz="1477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Radiometric calibration, </a:t>
            </a:r>
            <a:r>
              <a:rPr lang="en-US" sz="1477" b="0" kern="0" dirty="0" err="1">
                <a:solidFill>
                  <a:srgbClr val="00256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Straylight</a:t>
            </a:r>
            <a:r>
              <a:rPr lang="en-US" sz="1477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correction…</a:t>
            </a:r>
            <a:endParaRPr lang="en-US" sz="1477" b="0" kern="0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7199131" y="3156437"/>
            <a:ext cx="1630492" cy="2210718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defTabSz="844083" eaLnBrk="0" hangingPunct="0">
              <a:spcBef>
                <a:spcPct val="50000"/>
              </a:spcBef>
            </a:pPr>
            <a:endParaRPr lang="en-GB" sz="83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8261" y="2803708"/>
            <a:ext cx="5161085" cy="1307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8572" lvl="3" indent="-316531" defTabSz="844104">
              <a:spcBef>
                <a:spcPts val="462"/>
              </a:spcBef>
              <a:buFont typeface="Wingdings" panose="05000000000000000000" pitchFamily="2" charset="2"/>
              <a:buChar char="ü"/>
              <a:defRPr/>
            </a:pPr>
            <a:endParaRPr lang="en-US" sz="738" b="0" kern="0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  <a:p>
            <a:pPr marL="316531" lvl="2" indent="-316531" defTabSz="844104">
              <a:spcBef>
                <a:spcPts val="462"/>
              </a:spcBef>
              <a:buFont typeface="Wingdings" panose="05000000000000000000" pitchFamily="2" charset="2"/>
              <a:buChar char="è"/>
              <a:defRPr/>
            </a:pPr>
            <a:r>
              <a:rPr lang="en-US" sz="1477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On-board processing is as important as for IASI </a:t>
            </a:r>
            <a:r>
              <a:rPr lang="en-US" sz="1477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and needs to be </a:t>
            </a:r>
            <a:r>
              <a:rPr lang="en-US" sz="1477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carefully monitored to:</a:t>
            </a:r>
          </a:p>
          <a:p>
            <a:pPr marL="738572" lvl="3" indent="-316531" defTabSz="844104">
              <a:spcBef>
                <a:spcPts val="462"/>
              </a:spcBef>
              <a:buFont typeface="Wingdings" panose="05000000000000000000" pitchFamily="2" charset="2"/>
              <a:buChar char="ü"/>
              <a:defRPr/>
            </a:pPr>
            <a:r>
              <a:rPr lang="en-US" sz="1477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Maintain an accurate quality</a:t>
            </a:r>
            <a:endParaRPr lang="en-US" sz="1477" b="0" kern="0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  <a:p>
            <a:pPr marL="738572" lvl="3" indent="-316531" defTabSz="844104">
              <a:spcBef>
                <a:spcPts val="462"/>
              </a:spcBef>
              <a:buFont typeface="Wingdings" panose="05000000000000000000" pitchFamily="2" charset="2"/>
              <a:buChar char="ü"/>
              <a:defRPr/>
            </a:pPr>
            <a:r>
              <a:rPr lang="en-US" sz="1477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</a:rPr>
              <a:t>Signal cut </a:t>
            </a:r>
            <a:r>
              <a:rPr lang="en-US" sz="1477" b="0" kern="0" dirty="0">
                <a:solidFill>
                  <a:srgbClr val="00256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 no reprocessing</a:t>
            </a:r>
            <a:endParaRPr lang="en-US" sz="1477" b="0" kern="0" dirty="0">
              <a:solidFill>
                <a:srgbClr val="00256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8226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3"/>
          <p:cNvGrpSpPr/>
          <p:nvPr/>
        </p:nvGrpSpPr>
        <p:grpSpPr>
          <a:xfrm>
            <a:off x="4265524" y="1306823"/>
            <a:ext cx="2476917" cy="2544208"/>
            <a:chOff x="4620984" y="1129975"/>
            <a:chExt cx="2683327" cy="2756225"/>
          </a:xfrm>
        </p:grpSpPr>
        <p:sp>
          <p:nvSpPr>
            <p:cNvPr id="19" name="Curved Right Arrow 18"/>
            <p:cNvSpPr/>
            <p:nvPr/>
          </p:nvSpPr>
          <p:spPr bwMode="auto">
            <a:xfrm>
              <a:off x="4620984" y="1129975"/>
              <a:ext cx="938892" cy="2756225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4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3231" tIns="33231" rIns="33231" bIns="33231" numCol="1" rtlCol="0" anchor="t" anchorCtr="0" compatLnSpc="1">
              <a:prstTxWarp prst="textNoShape">
                <a:avLst/>
              </a:prstTxWarp>
            </a:bodyPr>
            <a:lstStyle/>
            <a:p>
              <a:pPr defTabSz="844083" eaLnBrk="0" hangingPunct="0">
                <a:spcBef>
                  <a:spcPct val="50000"/>
                </a:spcBef>
              </a:pPr>
              <a:endParaRPr lang="en-GB" sz="831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559876" y="3316283"/>
              <a:ext cx="1744435" cy="561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769" dirty="0">
                  <a:solidFill>
                    <a:schemeClr val="tx1"/>
                  </a:solidFill>
                </a:rPr>
                <a:t>Local</a:t>
              </a:r>
            </a:p>
          </p:txBody>
        </p:sp>
      </p:grpSp>
      <p:grpSp>
        <p:nvGrpSpPr>
          <p:cNvPr id="4" name="Group 34"/>
          <p:cNvGrpSpPr/>
          <p:nvPr/>
        </p:nvGrpSpPr>
        <p:grpSpPr>
          <a:xfrm>
            <a:off x="1957062" y="1314005"/>
            <a:ext cx="2321022" cy="2537026"/>
            <a:chOff x="2120151" y="1137754"/>
            <a:chExt cx="2514440" cy="2962078"/>
          </a:xfrm>
        </p:grpSpPr>
        <p:sp>
          <p:nvSpPr>
            <p:cNvPr id="20" name="Curved Right Arrow 19"/>
            <p:cNvSpPr/>
            <p:nvPr/>
          </p:nvSpPr>
          <p:spPr bwMode="auto">
            <a:xfrm flipH="1">
              <a:off x="3695699" y="1137754"/>
              <a:ext cx="938892" cy="2962078"/>
            </a:xfrm>
            <a:prstGeom prst="curvedRigh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accent4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3231" tIns="33231" rIns="33231" bIns="33231" numCol="1" rtlCol="0" anchor="t" anchorCtr="0" compatLnSpc="1">
              <a:prstTxWarp prst="textNoShape">
                <a:avLst/>
              </a:prstTxWarp>
            </a:bodyPr>
            <a:lstStyle/>
            <a:p>
              <a:pPr defTabSz="844083" eaLnBrk="0" hangingPunct="0">
                <a:spcBef>
                  <a:spcPct val="50000"/>
                </a:spcBef>
              </a:pPr>
              <a:endParaRPr lang="en-GB" sz="831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120151" y="3422912"/>
              <a:ext cx="1559378" cy="605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769" dirty="0">
                  <a:solidFill>
                    <a:schemeClr val="tx1"/>
                  </a:solidFill>
                </a:rPr>
                <a:t>Global</a:t>
              </a:r>
            </a:p>
          </p:txBody>
        </p:sp>
      </p:grpSp>
      <p:sp>
        <p:nvSpPr>
          <p:cNvPr id="22" name="Rectangle 21"/>
          <p:cNvSpPr/>
          <p:nvPr/>
        </p:nvSpPr>
        <p:spPr bwMode="auto">
          <a:xfrm>
            <a:off x="3074797" y="1047544"/>
            <a:ext cx="2318657" cy="13667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defTabSz="844083" eaLnBrk="0" hangingPunct="0">
              <a:spcBef>
                <a:spcPct val="50000"/>
              </a:spcBef>
            </a:pPr>
            <a:endParaRPr lang="en-GB" sz="831"/>
          </a:p>
        </p:txBody>
      </p:sp>
      <p:grpSp>
        <p:nvGrpSpPr>
          <p:cNvPr id="5" name="Group 16"/>
          <p:cNvGrpSpPr/>
          <p:nvPr/>
        </p:nvGrpSpPr>
        <p:grpSpPr>
          <a:xfrm>
            <a:off x="3489286" y="1333913"/>
            <a:ext cx="1846386" cy="1364078"/>
            <a:chOff x="2155371" y="2179864"/>
            <a:chExt cx="2857501" cy="2612572"/>
          </a:xfrm>
        </p:grpSpPr>
        <p:pic>
          <p:nvPicPr>
            <p:cNvPr id="398338" name="Picture 2" descr="http://what-when-how.com/wp-content/uploads/2012/07/tmpf9b3127_thumb_thumb.png"/>
            <p:cNvPicPr>
              <a:picLocks noChangeAspect="1" noChangeArrowheads="1"/>
            </p:cNvPicPr>
            <p:nvPr/>
          </p:nvPicPr>
          <p:blipFill>
            <a:blip r:embed="rId2" cstate="print"/>
            <a:srcRect l="1637" t="12628" r="51488" b="16129"/>
            <a:stretch>
              <a:fillRect/>
            </a:stretch>
          </p:blipFill>
          <p:spPr bwMode="auto">
            <a:xfrm>
              <a:off x="2155371" y="2179864"/>
              <a:ext cx="2857500" cy="2612572"/>
            </a:xfrm>
            <a:prstGeom prst="rect">
              <a:avLst/>
            </a:prstGeom>
            <a:noFill/>
          </p:spPr>
        </p:pic>
        <p:sp>
          <p:nvSpPr>
            <p:cNvPr id="16" name="Rectangle 15"/>
            <p:cNvSpPr/>
            <p:nvPr/>
          </p:nvSpPr>
          <p:spPr bwMode="auto">
            <a:xfrm>
              <a:off x="4400550" y="2726871"/>
              <a:ext cx="612322" cy="13552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3231" tIns="33231" rIns="33231" bIns="33231" numCol="1" rtlCol="0" anchor="t" anchorCtr="0" compatLnSpc="1">
              <a:prstTxWarp prst="textNoShape">
                <a:avLst/>
              </a:prstTxWarp>
            </a:bodyPr>
            <a:lstStyle/>
            <a:p>
              <a:pPr defTabSz="844083" eaLnBrk="0" hangingPunct="0">
                <a:spcBef>
                  <a:spcPct val="50000"/>
                </a:spcBef>
              </a:pPr>
              <a:endParaRPr lang="en-GB" sz="831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0340"/>
            <a:ext cx="8924709" cy="788377"/>
          </a:xfrm>
        </p:spPr>
        <p:txBody>
          <a:bodyPr/>
          <a:lstStyle/>
          <a:p>
            <a:r>
              <a:rPr lang="en-US" dirty="0" smtClean="0"/>
              <a:t>Huge amount of data </a:t>
            </a:r>
            <a:r>
              <a:rPr lang="en-US" dirty="0" smtClean="0">
                <a:sym typeface="Wingdings" panose="05000000000000000000" pitchFamily="2" charset="2"/>
              </a:rPr>
              <a:t> </a:t>
            </a:r>
            <a:r>
              <a:rPr lang="en-US" dirty="0" smtClean="0"/>
              <a:t>PC compression needed</a:t>
            </a:r>
            <a:endParaRPr lang="en-GB" dirty="0"/>
          </a:p>
        </p:txBody>
      </p:sp>
      <p:grpSp>
        <p:nvGrpSpPr>
          <p:cNvPr id="6" name="Group 35"/>
          <p:cNvGrpSpPr/>
          <p:nvPr/>
        </p:nvGrpSpPr>
        <p:grpSpPr>
          <a:xfrm>
            <a:off x="6217421" y="1929259"/>
            <a:ext cx="2828610" cy="490134"/>
            <a:chOff x="6833507" y="1453228"/>
            <a:chExt cx="3064328" cy="530979"/>
          </a:xfrm>
        </p:grpSpPr>
        <p:sp>
          <p:nvSpPr>
            <p:cNvPr id="8" name="Rectangle 7"/>
            <p:cNvSpPr/>
            <p:nvPr/>
          </p:nvSpPr>
          <p:spPr bwMode="auto">
            <a:xfrm>
              <a:off x="6833507" y="1483167"/>
              <a:ext cx="696685" cy="4191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3231" tIns="33231" rIns="33231" bIns="33231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44083" eaLnBrk="0" hangingPunct="0">
                <a:spcBef>
                  <a:spcPct val="50000"/>
                </a:spcBef>
              </a:pPr>
              <a:r>
                <a:rPr lang="en-GB" sz="1846" dirty="0">
                  <a:solidFill>
                    <a:schemeClr val="tx1"/>
                  </a:solidFill>
                </a:rPr>
                <a:t>PCS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98921" y="1453228"/>
              <a:ext cx="2198914" cy="530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solidFill>
                    <a:schemeClr val="tx1"/>
                  </a:solidFill>
                </a:rPr>
                <a:t>Atmospheric signal</a:t>
              </a:r>
            </a:p>
            <a:p>
              <a:pPr algn="ctr"/>
              <a:r>
                <a:rPr lang="en-GB" sz="1108" b="0" i="1" dirty="0">
                  <a:solidFill>
                    <a:schemeClr val="tx1"/>
                  </a:solidFill>
                </a:rPr>
                <a:t>+ noise</a:t>
              </a:r>
            </a:p>
          </p:txBody>
        </p:sp>
      </p:grpSp>
      <p:sp>
        <p:nvSpPr>
          <p:cNvPr id="15" name="Cross 14"/>
          <p:cNvSpPr/>
          <p:nvPr/>
        </p:nvSpPr>
        <p:spPr bwMode="auto">
          <a:xfrm rot="18794172">
            <a:off x="3043391" y="1987048"/>
            <a:ext cx="278841" cy="293914"/>
          </a:xfrm>
          <a:prstGeom prst="plus">
            <a:avLst>
              <a:gd name="adj" fmla="val 36313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defTabSz="844083" eaLnBrk="0" hangingPunct="0">
              <a:spcBef>
                <a:spcPct val="50000"/>
              </a:spcBef>
            </a:pPr>
            <a:endParaRPr lang="en-GB" sz="831"/>
          </a:p>
        </p:txBody>
      </p:sp>
      <p:sp>
        <p:nvSpPr>
          <p:cNvPr id="27" name="TextBox 26"/>
          <p:cNvSpPr txBox="1"/>
          <p:nvPr/>
        </p:nvSpPr>
        <p:spPr>
          <a:xfrm>
            <a:off x="1389198" y="3656884"/>
            <a:ext cx="2449271" cy="49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92" b="0" i="1" dirty="0">
                <a:solidFill>
                  <a:schemeClr val="tx1"/>
                </a:solidFill>
              </a:rPr>
              <a:t>... as done with IASI on </a:t>
            </a:r>
          </a:p>
          <a:p>
            <a:pPr algn="ctr"/>
            <a:r>
              <a:rPr lang="en-GB" sz="1292" b="0" i="1" dirty="0" err="1">
                <a:solidFill>
                  <a:schemeClr val="tx1"/>
                </a:solidFill>
              </a:rPr>
              <a:t>Metop</a:t>
            </a:r>
            <a:r>
              <a:rPr lang="en-GB" sz="1292" b="0" i="1" dirty="0">
                <a:solidFill>
                  <a:schemeClr val="tx1"/>
                </a:solidFill>
              </a:rPr>
              <a:t>-A/-B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320980" y="1014887"/>
            <a:ext cx="1668027" cy="386862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hangingPunct="0">
              <a:spcBef>
                <a:spcPct val="50000"/>
              </a:spcBef>
            </a:pPr>
            <a:r>
              <a:rPr lang="en-GB" sz="1846" dirty="0">
                <a:solidFill>
                  <a:schemeClr val="tx1"/>
                </a:solidFill>
              </a:rPr>
              <a:t>eigenvectors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489854" y="1014887"/>
            <a:ext cx="2273439" cy="386862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ctr" anchorCtr="0" compatLnSpc="1">
            <a:prstTxWarp prst="textNoShape">
              <a:avLst/>
            </a:prstTxWarp>
          </a:bodyPr>
          <a:lstStyle/>
          <a:p>
            <a:pPr algn="ctr" defTabSz="844083" eaLnBrk="0" hangingPunct="0">
              <a:spcBef>
                <a:spcPct val="50000"/>
              </a:spcBef>
            </a:pPr>
            <a:r>
              <a:rPr lang="en-GB" sz="1846" dirty="0">
                <a:solidFill>
                  <a:schemeClr val="tx1"/>
                </a:solidFill>
              </a:rPr>
              <a:t>IRS L1b spectrum</a:t>
            </a:r>
          </a:p>
        </p:txBody>
      </p:sp>
      <p:sp>
        <p:nvSpPr>
          <p:cNvPr id="38" name="Right Arrow 37"/>
          <p:cNvSpPr/>
          <p:nvPr/>
        </p:nvSpPr>
        <p:spPr bwMode="auto">
          <a:xfrm>
            <a:off x="5328138" y="1966968"/>
            <a:ext cx="482321" cy="331596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defTabSz="844083" eaLnBrk="0" hangingPunct="0">
              <a:spcBef>
                <a:spcPct val="50000"/>
              </a:spcBef>
            </a:pPr>
            <a:endParaRPr lang="en-GB" sz="831"/>
          </a:p>
        </p:txBody>
      </p:sp>
      <p:grpSp>
        <p:nvGrpSpPr>
          <p:cNvPr id="7" name="Group 40"/>
          <p:cNvGrpSpPr/>
          <p:nvPr/>
        </p:nvGrpSpPr>
        <p:grpSpPr>
          <a:xfrm>
            <a:off x="5805438" y="2232501"/>
            <a:ext cx="2945423" cy="822176"/>
            <a:chOff x="6289224" y="2132792"/>
            <a:chExt cx="3190875" cy="890691"/>
          </a:xfrm>
        </p:grpSpPr>
        <p:grpSp>
          <p:nvGrpSpPr>
            <p:cNvPr id="10" name="Group 36"/>
            <p:cNvGrpSpPr/>
            <p:nvPr/>
          </p:nvGrpSpPr>
          <p:grpSpPr>
            <a:xfrm>
              <a:off x="6289224" y="2628878"/>
              <a:ext cx="3190875" cy="394605"/>
              <a:chOff x="6387192" y="2481926"/>
              <a:chExt cx="3190875" cy="394605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6387192" y="2481926"/>
                <a:ext cx="1589315" cy="39460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3231" tIns="33231" rIns="33231" bIns="33231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844083" eaLnBrk="0" hangingPunct="0">
                  <a:spcBef>
                    <a:spcPct val="50000"/>
                  </a:spcBef>
                </a:pPr>
                <a:r>
                  <a:rPr lang="en-GB" sz="1477" dirty="0">
                    <a:solidFill>
                      <a:schemeClr val="tx1"/>
                    </a:solidFill>
                  </a:rPr>
                  <a:t>Residuals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8018689" y="2511867"/>
                <a:ext cx="1559378" cy="346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77" dirty="0">
                    <a:solidFill>
                      <a:schemeClr val="tx1"/>
                    </a:solidFill>
                  </a:rPr>
                  <a:t>Noise</a:t>
                </a: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 rot="5400000">
              <a:off x="6833504" y="2282143"/>
              <a:ext cx="644978" cy="3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77" dirty="0">
                  <a:solidFill>
                    <a:srgbClr val="FF0000"/>
                  </a:solidFill>
                </a:rPr>
                <a:t>...</a:t>
              </a:r>
            </a:p>
          </p:txBody>
        </p:sp>
      </p:grpSp>
      <p:pic>
        <p:nvPicPr>
          <p:cNvPr id="32" name="Content Placeholder 3" descr="BT_1618cm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769" r="3997" b="72185"/>
          <a:stretch>
            <a:fillRect/>
          </a:stretch>
        </p:blipFill>
        <p:spPr>
          <a:xfrm>
            <a:off x="308987" y="1526307"/>
            <a:ext cx="2509576" cy="1277189"/>
          </a:xfrm>
        </p:spPr>
      </p:pic>
      <p:cxnSp>
        <p:nvCxnSpPr>
          <p:cNvPr id="33" name="Straight Connector 32"/>
          <p:cNvCxnSpPr/>
          <p:nvPr/>
        </p:nvCxnSpPr>
        <p:spPr bwMode="auto">
          <a:xfrm>
            <a:off x="1780443" y="2136531"/>
            <a:ext cx="0" cy="79131"/>
          </a:xfrm>
          <a:prstGeom prst="line">
            <a:avLst/>
          </a:prstGeom>
          <a:ln w="952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 bwMode="auto">
          <a:xfrm>
            <a:off x="1762857" y="2217861"/>
            <a:ext cx="42202" cy="2901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3231" tIns="33231" rIns="33231" bIns="33231" numCol="1" rtlCol="0" anchor="t" anchorCtr="0" compatLnSpc="1">
            <a:prstTxWarp prst="textNoShape">
              <a:avLst/>
            </a:prstTxWarp>
          </a:bodyPr>
          <a:lstStyle/>
          <a:p>
            <a:pPr defTabSz="844083" eaLnBrk="0" hangingPunct="0">
              <a:spcBef>
                <a:spcPct val="50000"/>
              </a:spcBef>
            </a:pPr>
            <a:endParaRPr lang="en-GB" sz="185" dirty="0"/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/>
          </p:nvPr>
        </p:nvGraphicFramePr>
        <p:xfrm>
          <a:off x="412943" y="4250383"/>
          <a:ext cx="8350107" cy="2110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167"/>
                <a:gridCol w="3458870"/>
                <a:gridCol w="4183070"/>
              </a:tblGrid>
              <a:tr h="342314">
                <a:tc>
                  <a:txBody>
                    <a:bodyPr/>
                    <a:lstStyle/>
                    <a:p>
                      <a:endParaRPr lang="en-GB" sz="1500" dirty="0"/>
                    </a:p>
                  </a:txBody>
                  <a:tcPr marL="84406" marR="84406" marT="42203" marB="42203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>
                          <a:solidFill>
                            <a:schemeClr val="tx1"/>
                          </a:solidFill>
                        </a:rPr>
                        <a:t>Global</a:t>
                      </a:r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>
                          <a:solidFill>
                            <a:schemeClr val="tx1"/>
                          </a:solidFill>
                        </a:rPr>
                        <a:t>Local</a:t>
                      </a:r>
                      <a:endParaRPr lang="en-GB" sz="1500" dirty="0">
                        <a:solidFill>
                          <a:schemeClr val="tx1"/>
                        </a:solidFill>
                      </a:endParaRPr>
                    </a:p>
                  </a:txBody>
                  <a:tcPr marL="84406" marR="84406" marT="42203" marB="4220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2314">
                <a:tc rowSpan="4">
                  <a:txBody>
                    <a:bodyPr/>
                    <a:lstStyle/>
                    <a:p>
                      <a:pPr algn="ctr"/>
                      <a:r>
                        <a:rPr lang="en-GB" sz="1500" b="1" dirty="0" smtClean="0"/>
                        <a:t>User</a:t>
                      </a:r>
                      <a:endParaRPr lang="en-GB" sz="1500" b="1" dirty="0"/>
                    </a:p>
                  </a:txBody>
                  <a:tcPr marL="84406" marR="84406" marT="42203" marB="42203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S</a:t>
                      </a:r>
                      <a:r>
                        <a:rPr lang="en-GB" sz="1500" baseline="0" dirty="0" smtClean="0"/>
                        <a:t>tatic EV basis</a:t>
                      </a:r>
                    </a:p>
                  </a:txBody>
                  <a:tcPr marL="84406" marR="84406" marT="42203" marB="42203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New EV </a:t>
                      </a:r>
                      <a:r>
                        <a:rPr lang="en-GB" sz="1500" baseline="0" dirty="0" smtClean="0"/>
                        <a:t>basis / dwell</a:t>
                      </a:r>
                      <a:endParaRPr lang="en-GB" sz="1500" dirty="0"/>
                    </a:p>
                  </a:txBody>
                  <a:tcPr marL="84406" marR="84406" marT="42203" marB="4220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314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(PCS + quality</a:t>
                      </a:r>
                      <a:r>
                        <a:rPr lang="en-GB" sz="1500" baseline="0" dirty="0" smtClean="0"/>
                        <a:t> indicators)/</a:t>
                      </a:r>
                      <a:r>
                        <a:rPr lang="en-GB" sz="1500" baseline="0" dirty="0" err="1" smtClean="0"/>
                        <a:t>pix</a:t>
                      </a:r>
                      <a:endParaRPr lang="en-GB" sz="1500" dirty="0"/>
                    </a:p>
                  </a:txBody>
                  <a:tcPr marL="84406" marR="84406" marT="42203" marB="42203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(PCS + quality indicators)/</a:t>
                      </a:r>
                      <a:r>
                        <a:rPr lang="en-GB" sz="1500" dirty="0" err="1" smtClean="0"/>
                        <a:t>pix</a:t>
                      </a:r>
                      <a:r>
                        <a:rPr lang="en-GB" sz="1500" dirty="0" smtClean="0"/>
                        <a:t> + EV/dwell</a:t>
                      </a:r>
                      <a:endParaRPr lang="en-GB" sz="1500" dirty="0"/>
                    </a:p>
                  </a:txBody>
                  <a:tcPr marL="84406" marR="84406" marT="42203" marB="4220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5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Less noise in leading PCs</a:t>
                      </a:r>
                    </a:p>
                    <a:p>
                      <a:pPr algn="ctr"/>
                      <a:r>
                        <a:rPr lang="en-GB" sz="1500" dirty="0" smtClean="0"/>
                        <a:t>Weak </a:t>
                      </a:r>
                      <a:r>
                        <a:rPr lang="en-GB" sz="1500" baseline="0" dirty="0" smtClean="0"/>
                        <a:t>signal distinguished from noise</a:t>
                      </a:r>
                      <a:endParaRPr lang="en-GB" sz="1500" dirty="0"/>
                    </a:p>
                  </a:txBody>
                  <a:tcPr marL="84406" marR="84406" marT="42203" marB="42203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i="0" dirty="0" smtClean="0"/>
                        <a:t>More noise in leading PCs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/>
                        <a:t>Less noise/signal separation</a:t>
                      </a:r>
                    </a:p>
                  </a:txBody>
                  <a:tcPr marL="84406" marR="84406" marT="42203" marB="4220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572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 smtClean="0"/>
                        <a:t>New features not</a:t>
                      </a:r>
                      <a:r>
                        <a:rPr lang="en-GB" sz="1500" baseline="0" dirty="0" smtClean="0"/>
                        <a:t> retained in PCS</a:t>
                      </a:r>
                    </a:p>
                    <a:p>
                      <a:pPr algn="ctr"/>
                      <a:r>
                        <a:rPr lang="en-GB" sz="1500" baseline="0" dirty="0" smtClean="0">
                          <a:sym typeface="Wingdings" pitchFamily="2" charset="2"/>
                        </a:rPr>
                        <a:t> EV basis update may be required</a:t>
                      </a:r>
                      <a:endParaRPr lang="en-GB" sz="1500" dirty="0"/>
                    </a:p>
                  </a:txBody>
                  <a:tcPr marL="84406" marR="84406" marT="42203" marB="42203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/>
                        <a:t>All local “strong</a:t>
                      </a:r>
                      <a:r>
                        <a:rPr lang="en-GB" sz="1500" baseline="0" dirty="0" smtClean="0"/>
                        <a:t> enough” </a:t>
                      </a:r>
                      <a:r>
                        <a:rPr lang="en-GB" sz="1500" dirty="0" smtClean="0"/>
                        <a:t>signals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/>
                        <a:t>retained in leading scores</a:t>
                      </a:r>
                    </a:p>
                  </a:txBody>
                  <a:tcPr marL="84406" marR="84406" marT="42203" marB="42203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13524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213053" y="1196874"/>
            <a:ext cx="85390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en-GB" sz="2400" dirty="0">
                <a:solidFill>
                  <a:schemeClr val="tx2"/>
                </a:solidFill>
                <a:latin typeface="+mn-lt"/>
              </a:rPr>
              <a:t>EARS (</a:t>
            </a:r>
            <a:r>
              <a:rPr lang="en-GB" sz="2400" kern="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EUMETSAT Advanced Retransmission Service) </a:t>
            </a:r>
            <a:r>
              <a:rPr lang="en-GB" sz="2400" dirty="0" smtClean="0">
                <a:solidFill>
                  <a:schemeClr val="tx2"/>
                </a:solidFill>
                <a:latin typeface="+mn-lt"/>
              </a:rPr>
              <a:t>programme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2400" dirty="0" smtClean="0">
                <a:solidFill>
                  <a:schemeClr val="tx2"/>
                </a:solidFill>
                <a:latin typeface="+mn-lt"/>
              </a:rPr>
              <a:t>Introduction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tx2"/>
                </a:solidFill>
              </a:rPr>
              <a:t>Status of the IASI EARS level 1 processing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2400" dirty="0" smtClean="0">
                <a:solidFill>
                  <a:schemeClr val="tx2"/>
                </a:solidFill>
              </a:rPr>
              <a:t>Status </a:t>
            </a:r>
            <a:r>
              <a:rPr lang="en-GB" sz="2400" dirty="0">
                <a:solidFill>
                  <a:schemeClr val="tx2"/>
                </a:solidFill>
              </a:rPr>
              <a:t>of the IASI EARS level </a:t>
            </a:r>
            <a:r>
              <a:rPr lang="en-GB" sz="2400" dirty="0" smtClean="0">
                <a:solidFill>
                  <a:schemeClr val="tx2"/>
                </a:solidFill>
              </a:rPr>
              <a:t>2 processing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GB" sz="2400" dirty="0">
              <a:solidFill>
                <a:schemeClr val="tx2"/>
              </a:solidFill>
            </a:endParaRPr>
          </a:p>
          <a:p>
            <a:pPr marL="342900" indent="-342900">
              <a:buAutoNum type="arabicParenR"/>
            </a:pPr>
            <a:r>
              <a:rPr lang="en-GB" sz="2400" dirty="0">
                <a:solidFill>
                  <a:schemeClr val="tx2"/>
                </a:solidFill>
              </a:rPr>
              <a:t>Using IASI EARS products to prepare the new </a:t>
            </a:r>
            <a:r>
              <a:rPr lang="en-GB" sz="2400" dirty="0" smtClean="0">
                <a:solidFill>
                  <a:schemeClr val="tx2"/>
                </a:solidFill>
              </a:rPr>
              <a:t>programs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2400" dirty="0" smtClean="0">
                <a:solidFill>
                  <a:schemeClr val="tx2"/>
                </a:solidFill>
              </a:rPr>
              <a:t>Overview of the new missions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2400" dirty="0" smtClean="0">
                <a:solidFill>
                  <a:schemeClr val="tx2"/>
                </a:solidFill>
              </a:rPr>
              <a:t>Interactions </a:t>
            </a:r>
            <a:r>
              <a:rPr lang="en-GB" sz="2400" dirty="0">
                <a:solidFill>
                  <a:schemeClr val="tx2"/>
                </a:solidFill>
              </a:rPr>
              <a:t>with the new user </a:t>
            </a:r>
            <a:r>
              <a:rPr lang="en-GB" sz="2400" dirty="0" smtClean="0">
                <a:solidFill>
                  <a:schemeClr val="tx2"/>
                </a:solidFill>
              </a:rPr>
              <a:t>community: NWC</a:t>
            </a:r>
            <a:endParaRPr lang="en-GB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081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PC approach for the level 1 products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23024" y="1745629"/>
            <a:ext cx="8552329" cy="387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2041" indent="-422041">
              <a:buFont typeface="Wingdings" panose="05000000000000000000" pitchFamily="2" charset="2"/>
              <a:buChar char="è"/>
            </a:pPr>
            <a:r>
              <a:rPr lang="en-US" sz="2400" u="sng" dirty="0">
                <a:solidFill>
                  <a:schemeClr val="accent4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New </a:t>
            </a:r>
            <a:r>
              <a:rPr lang="en-US" sz="2400" u="sng" dirty="0" smtClean="0">
                <a:solidFill>
                  <a:schemeClr val="accent4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methodology</a:t>
            </a:r>
            <a:r>
              <a:rPr lang="en-US" sz="1846" dirty="0" smtClean="0">
                <a:solidFill>
                  <a:schemeClr val="tx2"/>
                </a:solidFill>
                <a:sym typeface="Wingdings" panose="05000000000000000000" pitchFamily="2" charset="2"/>
              </a:rPr>
              <a:t>: </a:t>
            </a:r>
            <a:r>
              <a:rPr lang="en-US" sz="2215" b="0" dirty="0">
                <a:solidFill>
                  <a:schemeClr val="tx2"/>
                </a:solidFill>
              </a:rPr>
              <a:t>Distribution global PCs on a stable (fixed) basis + </a:t>
            </a:r>
            <a:r>
              <a:rPr lang="en-US" sz="2215" b="0" i="1" dirty="0">
                <a:solidFill>
                  <a:schemeClr val="tx2"/>
                </a:solidFill>
              </a:rPr>
              <a:t>n</a:t>
            </a:r>
            <a:r>
              <a:rPr lang="en-US" sz="2215" b="0" dirty="0">
                <a:solidFill>
                  <a:schemeClr val="tx2"/>
                </a:solidFill>
              </a:rPr>
              <a:t> local PCs to capture possible outliers, called </a:t>
            </a:r>
            <a:r>
              <a:rPr lang="en-US" sz="2215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Hybrid approach</a:t>
            </a:r>
            <a:r>
              <a:rPr lang="en-US" sz="2215" b="0" dirty="0">
                <a:solidFill>
                  <a:schemeClr val="tx2"/>
                </a:solidFill>
              </a:rPr>
              <a:t>.</a:t>
            </a:r>
          </a:p>
          <a:p>
            <a:pPr marL="316531" indent="-316531">
              <a:buFont typeface="Wingdings" panose="05000000000000000000" pitchFamily="2" charset="2"/>
              <a:buChar char="ü"/>
            </a:pPr>
            <a:endParaRPr lang="en-US" sz="2215" b="0" dirty="0">
              <a:solidFill>
                <a:schemeClr val="tx2"/>
              </a:solidFill>
            </a:endParaRPr>
          </a:p>
          <a:p>
            <a:pPr marL="316531" indent="-316531">
              <a:buFont typeface="Wingdings" panose="05000000000000000000" pitchFamily="2" charset="2"/>
              <a:buChar char="ü"/>
            </a:pPr>
            <a:r>
              <a:rPr lang="en-US" sz="2215" b="0" dirty="0">
                <a:solidFill>
                  <a:schemeClr val="tx2"/>
                </a:solidFill>
              </a:rPr>
              <a:t>Experiments have been done on 4 case studies to validate the number of local PCs: 5 local PCs allow to completely capture the atmospheric signal</a:t>
            </a:r>
          </a:p>
          <a:p>
            <a:endParaRPr lang="en-US" sz="2215" b="0" dirty="0">
              <a:solidFill>
                <a:schemeClr val="tx2"/>
              </a:solidFill>
            </a:endParaRPr>
          </a:p>
          <a:p>
            <a:pPr marL="316531" indent="-316531">
              <a:buFont typeface="Wingdings" panose="05000000000000000000" pitchFamily="2" charset="2"/>
              <a:buChar char="ü"/>
            </a:pPr>
            <a:r>
              <a:rPr lang="en-US" sz="2215" b="0" dirty="0">
                <a:solidFill>
                  <a:schemeClr val="tx2"/>
                </a:solidFill>
              </a:rPr>
              <a:t>For example, the local PCs are good to capture the trends at 923 cm-1 (CFC-12) and at 948 cm-1 (SF6)</a:t>
            </a:r>
          </a:p>
          <a:p>
            <a:pPr marL="316531" indent="-316531">
              <a:buFont typeface="Wingdings" panose="05000000000000000000" pitchFamily="2" charset="2"/>
              <a:buChar char="ü"/>
            </a:pPr>
            <a:endParaRPr lang="en-US" sz="2215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93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14" y="112941"/>
            <a:ext cx="8966689" cy="788377"/>
          </a:xfrm>
        </p:spPr>
        <p:txBody>
          <a:bodyPr/>
          <a:lstStyle/>
          <a:p>
            <a:r>
              <a:rPr lang="en-GB" dirty="0" smtClean="0"/>
              <a:t>IRS level 2 processing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65050" y="1207948"/>
            <a:ext cx="8149576" cy="1811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846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IRS Level 2 processing uses the IASI heritage</a:t>
            </a:r>
            <a:endParaRPr lang="en-GB" sz="1846" u="sng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16531" indent="-31653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GB" sz="1662" b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Similar types of measurements for IRS (assuming L1 SRF </a:t>
            </a:r>
            <a:r>
              <a:rPr lang="en-GB" sz="1662" b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uniformisation</a:t>
            </a:r>
            <a:r>
              <a:rPr lang="en-GB" sz="1662" b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316531" indent="-31653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GB" sz="1662" b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IRS spectral band are within IASI spectral bands</a:t>
            </a:r>
          </a:p>
          <a:p>
            <a:pPr marL="316531" indent="-31653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GB" sz="1662" b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IASI L2 operational products are globally validated and reliable</a:t>
            </a:r>
          </a:p>
          <a:p>
            <a:pPr marL="316531" indent="-31653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GB" sz="1662" b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CPU-wise, IASI L2 processing is very efficient </a:t>
            </a:r>
          </a:p>
          <a:p>
            <a:pPr marL="316531" indent="-31653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de-DE" sz="1662" b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Maintainability</a:t>
            </a:r>
            <a:r>
              <a:rPr lang="de-DE" sz="1662" b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62" b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across</a:t>
            </a:r>
            <a:r>
              <a:rPr lang="de-DE" sz="1662" b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EUMETSAT </a:t>
            </a:r>
            <a:r>
              <a:rPr lang="de-DE" sz="1662" b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hyperspectral</a:t>
            </a:r>
            <a:r>
              <a:rPr lang="de-DE" sz="1662" b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662" b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missions</a:t>
            </a:r>
            <a:endParaRPr lang="en-GB" sz="1662" b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5049" y="3140275"/>
            <a:ext cx="8978951" cy="147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tabLst>
                <a:tab pos="606044" algn="l"/>
              </a:tabLst>
            </a:pPr>
            <a:r>
              <a:rPr lang="en-GB" sz="1846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IRS </a:t>
            </a:r>
            <a:r>
              <a:rPr lang="en-GB" sz="1846" u="sng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specifities</a:t>
            </a:r>
            <a:r>
              <a:rPr lang="en-GB" sz="1846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needing immediate assessment:</a:t>
            </a:r>
          </a:p>
          <a:p>
            <a:pPr marL="316531" indent="-316531">
              <a:lnSpc>
                <a:spcPct val="110000"/>
              </a:lnSpc>
              <a:buFont typeface="Wingdings" panose="05000000000000000000" pitchFamily="2" charset="2"/>
              <a:buChar char="ü"/>
              <a:tabLst>
                <a:tab pos="606044" algn="l"/>
              </a:tabLst>
            </a:pPr>
            <a:r>
              <a:rPr lang="en-GB" sz="1662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IR-only, no micro-wave companion	</a:t>
            </a:r>
            <a:r>
              <a:rPr lang="en-GB" sz="1662" b="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 </a:t>
            </a:r>
            <a:r>
              <a:rPr lang="en-GB" sz="1662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more sensitive to clouds</a:t>
            </a:r>
          </a:p>
          <a:p>
            <a:pPr marL="316531" indent="-316531">
              <a:lnSpc>
                <a:spcPct val="110000"/>
              </a:lnSpc>
              <a:buFont typeface="Wingdings" panose="05000000000000000000" pitchFamily="2" charset="2"/>
              <a:buChar char="ü"/>
              <a:tabLst>
                <a:tab pos="606044" algn="l"/>
              </a:tabLst>
            </a:pPr>
            <a:r>
              <a:rPr lang="en-GB" sz="1662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Coarser spectral resolution/coverage	 sounding precision, AC/AQ detectability</a:t>
            </a:r>
          </a:p>
          <a:p>
            <a:pPr marL="316531" indent="-316531">
              <a:lnSpc>
                <a:spcPct val="110000"/>
              </a:lnSpc>
              <a:buFont typeface="Wingdings" panose="05000000000000000000" pitchFamily="2" charset="2"/>
              <a:buChar char="ü"/>
              <a:tabLst>
                <a:tab pos="606044" algn="l"/>
              </a:tabLst>
            </a:pPr>
            <a:r>
              <a:rPr lang="en-GB" sz="1662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viewing geometry			 high local zenith angles, quasi-limb view</a:t>
            </a:r>
          </a:p>
          <a:p>
            <a:pPr marL="316531" indent="-316531">
              <a:lnSpc>
                <a:spcPct val="110000"/>
              </a:lnSpc>
              <a:buFont typeface="Wingdings" panose="05000000000000000000" pitchFamily="2" charset="2"/>
              <a:buChar char="ü"/>
              <a:tabLst>
                <a:tab pos="606044" algn="l"/>
              </a:tabLst>
            </a:pPr>
            <a:r>
              <a:rPr lang="en-GB" sz="1662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Data volume: ~100x more than IASI	 CPU-effective processing required</a:t>
            </a:r>
          </a:p>
        </p:txBody>
      </p:sp>
      <p:sp>
        <p:nvSpPr>
          <p:cNvPr id="7" name="Rectangle 6"/>
          <p:cNvSpPr/>
          <p:nvPr/>
        </p:nvSpPr>
        <p:spPr>
          <a:xfrm>
            <a:off x="165049" y="4734433"/>
            <a:ext cx="8603675" cy="1192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tabLst>
                <a:tab pos="606044" algn="l"/>
              </a:tabLst>
            </a:pPr>
            <a:r>
              <a:rPr lang="en-GB" sz="1846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Opportunities for future:</a:t>
            </a:r>
          </a:p>
          <a:p>
            <a:pPr marL="316531" indent="-316531">
              <a:lnSpc>
                <a:spcPct val="110000"/>
              </a:lnSpc>
              <a:buFont typeface="Wingdings" panose="05000000000000000000" pitchFamily="2" charset="2"/>
              <a:buChar char="ü"/>
              <a:tabLst>
                <a:tab pos="606044" algn="l"/>
              </a:tabLst>
            </a:pPr>
            <a:r>
              <a:rPr lang="en-GB" sz="1662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High spatial resolution</a:t>
            </a:r>
          </a:p>
          <a:p>
            <a:pPr marL="316531" indent="-316531">
              <a:lnSpc>
                <a:spcPct val="110000"/>
              </a:lnSpc>
              <a:buFont typeface="Wingdings" panose="05000000000000000000" pitchFamily="2" charset="2"/>
              <a:buChar char="ü"/>
              <a:tabLst>
                <a:tab pos="606044" algn="l"/>
              </a:tabLst>
            </a:pPr>
            <a:r>
              <a:rPr lang="en-GB" sz="1662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High temporal repetition</a:t>
            </a:r>
          </a:p>
          <a:p>
            <a:pPr marL="316531" indent="-316531">
              <a:lnSpc>
                <a:spcPct val="110000"/>
              </a:lnSpc>
              <a:buFont typeface="Wingdings" panose="05000000000000000000" pitchFamily="2" charset="2"/>
              <a:buChar char="ü"/>
              <a:tabLst>
                <a:tab pos="606044" algn="l"/>
              </a:tabLst>
            </a:pPr>
            <a:r>
              <a:rPr lang="en-GB" sz="1662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Complementarity GEO/LEO		</a:t>
            </a:r>
          </a:p>
        </p:txBody>
      </p:sp>
    </p:spTree>
    <p:extLst>
      <p:ext uri="{BB962C8B-B14F-4D97-AF65-F5344CB8AC3E}">
        <p14:creationId xmlns:p14="http://schemas.microsoft.com/office/powerpoint/2010/main" val="1603876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activities at EUMETSAT 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73539" y="1107832"/>
            <a:ext cx="8495323" cy="526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46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</a:t>
            </a:r>
            <a:r>
              <a:rPr lang="en-GB" sz="1846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ew challenges:</a:t>
            </a:r>
            <a:endParaRPr lang="en-GB" sz="1477" b="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580307" lvl="1" indent="-158265">
              <a:buFont typeface="Wingdings" panose="05000000000000000000" pitchFamily="2" charset="2"/>
              <a:buChar char="ü"/>
            </a:pPr>
            <a:r>
              <a:rPr lang="en-GB" sz="1477" dirty="0">
                <a:solidFill>
                  <a:schemeClr val="tx2"/>
                </a:solidFill>
              </a:rPr>
              <a:t> Development for IASI-NG mission:</a:t>
            </a:r>
          </a:p>
          <a:p>
            <a:pPr marL="1107858" lvl="2" indent="-263776">
              <a:buFont typeface="Courier New" panose="02070309020205020404" pitchFamily="49" charset="0"/>
              <a:buChar char="o"/>
            </a:pPr>
            <a:r>
              <a:rPr lang="en-GB" sz="1477" b="0" dirty="0">
                <a:solidFill>
                  <a:schemeClr val="tx2"/>
                </a:solidFill>
              </a:rPr>
              <a:t>Combined MW and IR Soundings for Cloud Properties from IASI/IASI-NG</a:t>
            </a:r>
            <a:endParaRPr lang="en-GB" sz="831" dirty="0">
              <a:solidFill>
                <a:schemeClr val="tx2"/>
              </a:solidFill>
            </a:endParaRPr>
          </a:p>
          <a:p>
            <a:endParaRPr lang="en-GB" sz="831" dirty="0" smtClean="0">
              <a:solidFill>
                <a:schemeClr val="tx2"/>
              </a:solidFill>
            </a:endParaRPr>
          </a:p>
          <a:p>
            <a:pPr marL="580307" lvl="1" indent="-158265">
              <a:buFont typeface="Wingdings" panose="05000000000000000000" pitchFamily="2" charset="2"/>
              <a:buChar char="ü"/>
            </a:pPr>
            <a:r>
              <a:rPr lang="en-GB" sz="1477" dirty="0">
                <a:solidFill>
                  <a:schemeClr val="tx2"/>
                </a:solidFill>
              </a:rPr>
              <a:t>Development for IRS mission:</a:t>
            </a:r>
          </a:p>
          <a:p>
            <a:pPr marL="1107858" lvl="2" indent="-263776">
              <a:buFont typeface="Courier New" panose="02070309020205020404" pitchFamily="49" charset="0"/>
              <a:buChar char="o"/>
            </a:pPr>
            <a:r>
              <a:rPr lang="en-GB" sz="1477" b="0" dirty="0">
                <a:solidFill>
                  <a:schemeClr val="tx2"/>
                </a:solidFill>
              </a:rPr>
              <a:t>IRS Retrievals and Applications at high Satellite Zenith Angle</a:t>
            </a:r>
          </a:p>
          <a:p>
            <a:endParaRPr lang="en-GB" sz="831" dirty="0">
              <a:solidFill>
                <a:schemeClr val="tx2"/>
              </a:solidFill>
            </a:endParaRPr>
          </a:p>
          <a:p>
            <a:endParaRPr lang="en-GB" sz="831" dirty="0">
              <a:solidFill>
                <a:schemeClr val="tx2"/>
              </a:solidFill>
            </a:endParaRPr>
          </a:p>
          <a:p>
            <a:r>
              <a:rPr lang="en-GB" sz="1846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Processings</a:t>
            </a:r>
            <a:r>
              <a:rPr lang="en-GB" sz="1846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consolidation:</a:t>
            </a:r>
            <a:endParaRPr lang="en-GB" sz="1846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580307" lvl="1" indent="-158265">
              <a:buFont typeface="Wingdings" panose="05000000000000000000" pitchFamily="2" charset="2"/>
              <a:buChar char="ü"/>
            </a:pPr>
            <a:r>
              <a:rPr lang="en-GB" sz="1477" dirty="0">
                <a:solidFill>
                  <a:schemeClr val="tx2"/>
                </a:solidFill>
              </a:rPr>
              <a:t>Expertise support for the L1 activities:</a:t>
            </a:r>
          </a:p>
          <a:p>
            <a:pPr marL="1107858" lvl="2" indent="-263776">
              <a:buFont typeface="Courier New" panose="02070309020205020404" pitchFamily="49" charset="0"/>
              <a:buChar char="o"/>
            </a:pPr>
            <a:r>
              <a:rPr lang="en-GB" sz="1477" b="0" dirty="0">
                <a:solidFill>
                  <a:schemeClr val="tx2"/>
                </a:solidFill>
              </a:rPr>
              <a:t>IRS level 1 processing specification consolidation</a:t>
            </a:r>
          </a:p>
          <a:p>
            <a:pPr indent="-35158"/>
            <a:endParaRPr lang="en-GB" sz="1600" u="sng" dirty="0" smtClean="0">
              <a:solidFill>
                <a:schemeClr val="tx2"/>
              </a:solidFill>
            </a:endParaRPr>
          </a:p>
          <a:p>
            <a:pPr indent="-35158"/>
            <a:r>
              <a:rPr lang="en-GB" sz="185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Interactions with the users to get them ready, </a:t>
            </a:r>
            <a:r>
              <a:rPr lang="en-GB" sz="185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understand their needs</a:t>
            </a:r>
            <a:r>
              <a:rPr lang="en-GB" sz="1850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and enhance the level 2 products:</a:t>
            </a:r>
            <a:endParaRPr lang="en-GB" sz="1477" b="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580307" lvl="1" indent="-158265">
              <a:buFont typeface="Wingdings" panose="05000000000000000000" pitchFamily="2" charset="2"/>
              <a:buChar char="ü"/>
            </a:pPr>
            <a:r>
              <a:rPr lang="en-GB" sz="1477" dirty="0">
                <a:solidFill>
                  <a:schemeClr val="tx2"/>
                </a:solidFill>
              </a:rPr>
              <a:t>L2 products assimilation:</a:t>
            </a:r>
          </a:p>
          <a:p>
            <a:pPr marL="1107858" lvl="2" indent="-263776">
              <a:buFont typeface="Courier New" panose="02070309020205020404" pitchFamily="49" charset="0"/>
              <a:buChar char="o"/>
            </a:pPr>
            <a:r>
              <a:rPr lang="en-GB" sz="1477" b="0" dirty="0">
                <a:solidFill>
                  <a:schemeClr val="tx2"/>
                </a:solidFill>
              </a:rPr>
              <a:t>Assimilation of IASI L2 Products into a Regional Model (</a:t>
            </a:r>
            <a:r>
              <a:rPr lang="en-GB" sz="1477" b="0" dirty="0" err="1">
                <a:solidFill>
                  <a:schemeClr val="tx2"/>
                </a:solidFill>
              </a:rPr>
              <a:t>Meteo</a:t>
            </a:r>
            <a:r>
              <a:rPr lang="en-GB" sz="1477" b="0" dirty="0">
                <a:solidFill>
                  <a:schemeClr val="tx2"/>
                </a:solidFill>
              </a:rPr>
              <a:t>-France)</a:t>
            </a:r>
          </a:p>
          <a:p>
            <a:pPr marL="1107858" lvl="2" indent="-263776">
              <a:buFont typeface="Courier New" panose="02070309020205020404" pitchFamily="49" charset="0"/>
              <a:buChar char="o"/>
            </a:pPr>
            <a:r>
              <a:rPr lang="en-GB" sz="1477" b="0" dirty="0">
                <a:solidFill>
                  <a:schemeClr val="tx2"/>
                </a:solidFill>
              </a:rPr>
              <a:t>Hyperspectral </a:t>
            </a:r>
            <a:r>
              <a:rPr lang="en-GB" sz="1477" b="0" dirty="0" err="1">
                <a:solidFill>
                  <a:schemeClr val="tx2"/>
                </a:solidFill>
              </a:rPr>
              <a:t>InfraRed</a:t>
            </a:r>
            <a:r>
              <a:rPr lang="en-GB" sz="1477" b="0" dirty="0">
                <a:solidFill>
                  <a:schemeClr val="tx2"/>
                </a:solidFill>
              </a:rPr>
              <a:t> L2 data assimilation into the ECMWF model</a:t>
            </a:r>
          </a:p>
          <a:p>
            <a:pPr lvl="1"/>
            <a:endParaRPr lang="en-GB" sz="1477" b="0" dirty="0">
              <a:solidFill>
                <a:schemeClr val="tx2"/>
              </a:solidFill>
            </a:endParaRPr>
          </a:p>
          <a:p>
            <a:pPr marL="580307" lvl="1" indent="-158265">
              <a:buFont typeface="Wingdings" panose="05000000000000000000" pitchFamily="2" charset="2"/>
              <a:buChar char="ü"/>
            </a:pPr>
            <a:r>
              <a:rPr lang="en-GB" sz="1477" dirty="0">
                <a:solidFill>
                  <a:schemeClr val="tx2"/>
                </a:solidFill>
              </a:rPr>
              <a:t>Experience with NWC community:</a:t>
            </a:r>
          </a:p>
          <a:p>
            <a:pPr marL="1107858" lvl="2" indent="-263776">
              <a:buFont typeface="Courier New" panose="02070309020205020404" pitchFamily="49" charset="0"/>
              <a:buChar char="o"/>
            </a:pPr>
            <a:r>
              <a:rPr lang="en-GB" sz="1477" b="0" dirty="0">
                <a:solidFill>
                  <a:schemeClr val="tx2"/>
                </a:solidFill>
              </a:rPr>
              <a:t>Detection and Monitoring of Instability with IASI </a:t>
            </a:r>
          </a:p>
          <a:p>
            <a:pPr marL="1107858" lvl="2" indent="-263776">
              <a:buFont typeface="Courier New" panose="02070309020205020404" pitchFamily="49" charset="0"/>
              <a:buChar char="o"/>
            </a:pPr>
            <a:r>
              <a:rPr lang="en-GB" sz="1477" b="0" dirty="0">
                <a:solidFill>
                  <a:schemeClr val="tx2"/>
                </a:solidFill>
              </a:rPr>
              <a:t>Hyperspectral sounding for severe storm forecasting</a:t>
            </a:r>
          </a:p>
          <a:p>
            <a:pPr lvl="1"/>
            <a:endParaRPr lang="en-GB" sz="1477" b="0" dirty="0">
              <a:solidFill>
                <a:schemeClr val="tx2"/>
              </a:solidFill>
            </a:endParaRPr>
          </a:p>
          <a:p>
            <a:pPr marL="580307" lvl="1" indent="-158265">
              <a:buFont typeface="Wingdings" panose="05000000000000000000" pitchFamily="2" charset="2"/>
              <a:buChar char="ü"/>
            </a:pPr>
            <a:r>
              <a:rPr lang="en-GB" sz="1477" dirty="0" smtClean="0">
                <a:solidFill>
                  <a:schemeClr val="tx2"/>
                </a:solidFill>
              </a:rPr>
              <a:t>Considering reconstructed radiances for NWP and Air Composition/Air Quality</a:t>
            </a:r>
            <a:endParaRPr lang="en-GB" sz="1477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881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6981" y="1620028"/>
            <a:ext cx="4447843" cy="4707030"/>
            <a:chOff x="2610889" y="0"/>
            <a:chExt cx="6970222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0889" y="0"/>
              <a:ext cx="6970222" cy="685800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 flipH="1" flipV="1">
              <a:off x="7270020" y="5218340"/>
              <a:ext cx="621628" cy="463018"/>
            </a:xfrm>
            <a:prstGeom prst="line">
              <a:avLst/>
            </a:prstGeom>
            <a:ln w="12700">
              <a:solidFill>
                <a:srgbClr val="2D2D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6890849" y="5207656"/>
              <a:ext cx="379171" cy="473702"/>
            </a:xfrm>
            <a:prstGeom prst="line">
              <a:avLst/>
            </a:prstGeom>
            <a:ln w="127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 12"/>
            <p:cNvSpPr/>
            <p:nvPr/>
          </p:nvSpPr>
          <p:spPr>
            <a:xfrm>
              <a:off x="4795519" y="335280"/>
              <a:ext cx="2595687" cy="4898390"/>
            </a:xfrm>
            <a:custGeom>
              <a:avLst/>
              <a:gdLst>
                <a:gd name="connsiteX0" fmla="*/ 1341120 w 1547053"/>
                <a:gd name="connsiteY0" fmla="*/ 4488180 h 4488180"/>
                <a:gd name="connsiteX1" fmla="*/ 1394460 w 1547053"/>
                <a:gd name="connsiteY1" fmla="*/ 4168140 h 4488180"/>
                <a:gd name="connsiteX2" fmla="*/ 1501140 w 1547053"/>
                <a:gd name="connsiteY2" fmla="*/ 3520440 h 4488180"/>
                <a:gd name="connsiteX3" fmla="*/ 1546860 w 1547053"/>
                <a:gd name="connsiteY3" fmla="*/ 2956560 h 4488180"/>
                <a:gd name="connsiteX4" fmla="*/ 1485900 w 1547053"/>
                <a:gd name="connsiteY4" fmla="*/ 2049780 h 4488180"/>
                <a:gd name="connsiteX5" fmla="*/ 1188720 w 1547053"/>
                <a:gd name="connsiteY5" fmla="*/ 1325880 h 4488180"/>
                <a:gd name="connsiteX6" fmla="*/ 548640 w 1547053"/>
                <a:gd name="connsiteY6" fmla="*/ 510540 h 4488180"/>
                <a:gd name="connsiteX7" fmla="*/ 0 w 1547053"/>
                <a:gd name="connsiteY7" fmla="*/ 0 h 4488180"/>
                <a:gd name="connsiteX0" fmla="*/ 1341120 w 1549669"/>
                <a:gd name="connsiteY0" fmla="*/ 4488180 h 4488180"/>
                <a:gd name="connsiteX1" fmla="*/ 1394460 w 1549669"/>
                <a:gd name="connsiteY1" fmla="*/ 4168140 h 4488180"/>
                <a:gd name="connsiteX2" fmla="*/ 1501140 w 1549669"/>
                <a:gd name="connsiteY2" fmla="*/ 3520440 h 4488180"/>
                <a:gd name="connsiteX3" fmla="*/ 1546860 w 1549669"/>
                <a:gd name="connsiteY3" fmla="*/ 2956560 h 4488180"/>
                <a:gd name="connsiteX4" fmla="*/ 1424940 w 1549669"/>
                <a:gd name="connsiteY4" fmla="*/ 2042160 h 4488180"/>
                <a:gd name="connsiteX5" fmla="*/ 1188720 w 1549669"/>
                <a:gd name="connsiteY5" fmla="*/ 1325880 h 4488180"/>
                <a:gd name="connsiteX6" fmla="*/ 548640 w 1549669"/>
                <a:gd name="connsiteY6" fmla="*/ 510540 h 4488180"/>
                <a:gd name="connsiteX7" fmla="*/ 0 w 1549669"/>
                <a:gd name="connsiteY7" fmla="*/ 0 h 4488180"/>
                <a:gd name="connsiteX0" fmla="*/ 1341120 w 1517090"/>
                <a:gd name="connsiteY0" fmla="*/ 4488180 h 4488180"/>
                <a:gd name="connsiteX1" fmla="*/ 1394460 w 1517090"/>
                <a:gd name="connsiteY1" fmla="*/ 4168140 h 4488180"/>
                <a:gd name="connsiteX2" fmla="*/ 1501140 w 1517090"/>
                <a:gd name="connsiteY2" fmla="*/ 3520440 h 4488180"/>
                <a:gd name="connsiteX3" fmla="*/ 1508760 w 1517090"/>
                <a:gd name="connsiteY3" fmla="*/ 2956560 h 4488180"/>
                <a:gd name="connsiteX4" fmla="*/ 1424940 w 1517090"/>
                <a:gd name="connsiteY4" fmla="*/ 2042160 h 4488180"/>
                <a:gd name="connsiteX5" fmla="*/ 1188720 w 1517090"/>
                <a:gd name="connsiteY5" fmla="*/ 1325880 h 4488180"/>
                <a:gd name="connsiteX6" fmla="*/ 548640 w 1517090"/>
                <a:gd name="connsiteY6" fmla="*/ 510540 h 4488180"/>
                <a:gd name="connsiteX7" fmla="*/ 0 w 1517090"/>
                <a:gd name="connsiteY7" fmla="*/ 0 h 4488180"/>
                <a:gd name="connsiteX0" fmla="*/ 1341120 w 1509558"/>
                <a:gd name="connsiteY0" fmla="*/ 4488180 h 4488180"/>
                <a:gd name="connsiteX1" fmla="*/ 1394460 w 1509558"/>
                <a:gd name="connsiteY1" fmla="*/ 4168140 h 4488180"/>
                <a:gd name="connsiteX2" fmla="*/ 1463040 w 1509558"/>
                <a:gd name="connsiteY2" fmla="*/ 3520440 h 4488180"/>
                <a:gd name="connsiteX3" fmla="*/ 1508760 w 1509558"/>
                <a:gd name="connsiteY3" fmla="*/ 2956560 h 4488180"/>
                <a:gd name="connsiteX4" fmla="*/ 1424940 w 1509558"/>
                <a:gd name="connsiteY4" fmla="*/ 2042160 h 4488180"/>
                <a:gd name="connsiteX5" fmla="*/ 1188720 w 1509558"/>
                <a:gd name="connsiteY5" fmla="*/ 1325880 h 4488180"/>
                <a:gd name="connsiteX6" fmla="*/ 548640 w 1509558"/>
                <a:gd name="connsiteY6" fmla="*/ 510540 h 4488180"/>
                <a:gd name="connsiteX7" fmla="*/ 0 w 1509558"/>
                <a:gd name="connsiteY7" fmla="*/ 0 h 4488180"/>
                <a:gd name="connsiteX0" fmla="*/ 1341120 w 1509642"/>
                <a:gd name="connsiteY0" fmla="*/ 4488180 h 4488180"/>
                <a:gd name="connsiteX1" fmla="*/ 1371600 w 1509642"/>
                <a:gd name="connsiteY1" fmla="*/ 4168140 h 4488180"/>
                <a:gd name="connsiteX2" fmla="*/ 1463040 w 1509642"/>
                <a:gd name="connsiteY2" fmla="*/ 3520440 h 4488180"/>
                <a:gd name="connsiteX3" fmla="*/ 1508760 w 1509642"/>
                <a:gd name="connsiteY3" fmla="*/ 2956560 h 4488180"/>
                <a:gd name="connsiteX4" fmla="*/ 1424940 w 1509642"/>
                <a:gd name="connsiteY4" fmla="*/ 2042160 h 4488180"/>
                <a:gd name="connsiteX5" fmla="*/ 1188720 w 1509642"/>
                <a:gd name="connsiteY5" fmla="*/ 1325880 h 4488180"/>
                <a:gd name="connsiteX6" fmla="*/ 548640 w 1509642"/>
                <a:gd name="connsiteY6" fmla="*/ 510540 h 4488180"/>
                <a:gd name="connsiteX7" fmla="*/ 0 w 1509642"/>
                <a:gd name="connsiteY7" fmla="*/ 0 h 4488180"/>
                <a:gd name="connsiteX0" fmla="*/ 1341120 w 1509613"/>
                <a:gd name="connsiteY0" fmla="*/ 4488180 h 4488180"/>
                <a:gd name="connsiteX1" fmla="*/ 1379220 w 1509613"/>
                <a:gd name="connsiteY1" fmla="*/ 4168140 h 4488180"/>
                <a:gd name="connsiteX2" fmla="*/ 1463040 w 1509613"/>
                <a:gd name="connsiteY2" fmla="*/ 3520440 h 4488180"/>
                <a:gd name="connsiteX3" fmla="*/ 1508760 w 1509613"/>
                <a:gd name="connsiteY3" fmla="*/ 2956560 h 4488180"/>
                <a:gd name="connsiteX4" fmla="*/ 1424940 w 1509613"/>
                <a:gd name="connsiteY4" fmla="*/ 2042160 h 4488180"/>
                <a:gd name="connsiteX5" fmla="*/ 1188720 w 1509613"/>
                <a:gd name="connsiteY5" fmla="*/ 1325880 h 4488180"/>
                <a:gd name="connsiteX6" fmla="*/ 548640 w 1509613"/>
                <a:gd name="connsiteY6" fmla="*/ 510540 h 4488180"/>
                <a:gd name="connsiteX7" fmla="*/ 0 w 1509613"/>
                <a:gd name="connsiteY7" fmla="*/ 0 h 4488180"/>
                <a:gd name="connsiteX0" fmla="*/ 1341120 w 1511101"/>
                <a:gd name="connsiteY0" fmla="*/ 4488180 h 4488180"/>
                <a:gd name="connsiteX1" fmla="*/ 1379220 w 1511101"/>
                <a:gd name="connsiteY1" fmla="*/ 4168140 h 4488180"/>
                <a:gd name="connsiteX2" fmla="*/ 1478280 w 1511101"/>
                <a:gd name="connsiteY2" fmla="*/ 3520440 h 4488180"/>
                <a:gd name="connsiteX3" fmla="*/ 1508760 w 1511101"/>
                <a:gd name="connsiteY3" fmla="*/ 2956560 h 4488180"/>
                <a:gd name="connsiteX4" fmla="*/ 1424940 w 1511101"/>
                <a:gd name="connsiteY4" fmla="*/ 2042160 h 4488180"/>
                <a:gd name="connsiteX5" fmla="*/ 1188720 w 1511101"/>
                <a:gd name="connsiteY5" fmla="*/ 1325880 h 4488180"/>
                <a:gd name="connsiteX6" fmla="*/ 548640 w 1511101"/>
                <a:gd name="connsiteY6" fmla="*/ 510540 h 4488180"/>
                <a:gd name="connsiteX7" fmla="*/ 0 w 1511101"/>
                <a:gd name="connsiteY7" fmla="*/ 0 h 4488180"/>
                <a:gd name="connsiteX0" fmla="*/ 1341120 w 1511101"/>
                <a:gd name="connsiteY0" fmla="*/ 4488180 h 4488180"/>
                <a:gd name="connsiteX1" fmla="*/ 1379220 w 1511101"/>
                <a:gd name="connsiteY1" fmla="*/ 4168140 h 4488180"/>
                <a:gd name="connsiteX2" fmla="*/ 1478280 w 1511101"/>
                <a:gd name="connsiteY2" fmla="*/ 3520440 h 4488180"/>
                <a:gd name="connsiteX3" fmla="*/ 1508760 w 1511101"/>
                <a:gd name="connsiteY3" fmla="*/ 2956560 h 4488180"/>
                <a:gd name="connsiteX4" fmla="*/ 1424940 w 1511101"/>
                <a:gd name="connsiteY4" fmla="*/ 2042160 h 4488180"/>
                <a:gd name="connsiteX5" fmla="*/ 1112520 w 1511101"/>
                <a:gd name="connsiteY5" fmla="*/ 1295400 h 4488180"/>
                <a:gd name="connsiteX6" fmla="*/ 548640 w 1511101"/>
                <a:gd name="connsiteY6" fmla="*/ 510540 h 4488180"/>
                <a:gd name="connsiteX7" fmla="*/ 0 w 1511101"/>
                <a:gd name="connsiteY7" fmla="*/ 0 h 4488180"/>
                <a:gd name="connsiteX0" fmla="*/ 1341120 w 1511101"/>
                <a:gd name="connsiteY0" fmla="*/ 4488180 h 4488180"/>
                <a:gd name="connsiteX1" fmla="*/ 1379220 w 1511101"/>
                <a:gd name="connsiteY1" fmla="*/ 4168140 h 4488180"/>
                <a:gd name="connsiteX2" fmla="*/ 1478280 w 1511101"/>
                <a:gd name="connsiteY2" fmla="*/ 3520440 h 4488180"/>
                <a:gd name="connsiteX3" fmla="*/ 1508760 w 1511101"/>
                <a:gd name="connsiteY3" fmla="*/ 2956560 h 4488180"/>
                <a:gd name="connsiteX4" fmla="*/ 1424940 w 1511101"/>
                <a:gd name="connsiteY4" fmla="*/ 2042160 h 4488180"/>
                <a:gd name="connsiteX5" fmla="*/ 1112520 w 1511101"/>
                <a:gd name="connsiteY5" fmla="*/ 1295400 h 4488180"/>
                <a:gd name="connsiteX6" fmla="*/ 510540 w 1511101"/>
                <a:gd name="connsiteY6" fmla="*/ 510540 h 4488180"/>
                <a:gd name="connsiteX7" fmla="*/ 0 w 1511101"/>
                <a:gd name="connsiteY7" fmla="*/ 0 h 4488180"/>
                <a:gd name="connsiteX0" fmla="*/ 1325880 w 1495861"/>
                <a:gd name="connsiteY0" fmla="*/ 4442460 h 4442460"/>
                <a:gd name="connsiteX1" fmla="*/ 1363980 w 1495861"/>
                <a:gd name="connsiteY1" fmla="*/ 4122420 h 4442460"/>
                <a:gd name="connsiteX2" fmla="*/ 1463040 w 1495861"/>
                <a:gd name="connsiteY2" fmla="*/ 3474720 h 4442460"/>
                <a:gd name="connsiteX3" fmla="*/ 1493520 w 1495861"/>
                <a:gd name="connsiteY3" fmla="*/ 2910840 h 4442460"/>
                <a:gd name="connsiteX4" fmla="*/ 1409700 w 1495861"/>
                <a:gd name="connsiteY4" fmla="*/ 1996440 h 4442460"/>
                <a:gd name="connsiteX5" fmla="*/ 1097280 w 1495861"/>
                <a:gd name="connsiteY5" fmla="*/ 1249680 h 4442460"/>
                <a:gd name="connsiteX6" fmla="*/ 495300 w 1495861"/>
                <a:gd name="connsiteY6" fmla="*/ 464820 h 4442460"/>
                <a:gd name="connsiteX7" fmla="*/ 0 w 1495861"/>
                <a:gd name="connsiteY7" fmla="*/ 0 h 4442460"/>
                <a:gd name="connsiteX0" fmla="*/ 1935480 w 2105461"/>
                <a:gd name="connsiteY0" fmla="*/ 4968240 h 4968240"/>
                <a:gd name="connsiteX1" fmla="*/ 1973580 w 2105461"/>
                <a:gd name="connsiteY1" fmla="*/ 4648200 h 4968240"/>
                <a:gd name="connsiteX2" fmla="*/ 2072640 w 2105461"/>
                <a:gd name="connsiteY2" fmla="*/ 4000500 h 4968240"/>
                <a:gd name="connsiteX3" fmla="*/ 2103120 w 2105461"/>
                <a:gd name="connsiteY3" fmla="*/ 3436620 h 4968240"/>
                <a:gd name="connsiteX4" fmla="*/ 2019300 w 2105461"/>
                <a:gd name="connsiteY4" fmla="*/ 2522220 h 4968240"/>
                <a:gd name="connsiteX5" fmla="*/ 1706880 w 2105461"/>
                <a:gd name="connsiteY5" fmla="*/ 1775460 h 4968240"/>
                <a:gd name="connsiteX6" fmla="*/ 1104900 w 2105461"/>
                <a:gd name="connsiteY6" fmla="*/ 990600 h 4968240"/>
                <a:gd name="connsiteX7" fmla="*/ 0 w 2105461"/>
                <a:gd name="connsiteY7" fmla="*/ 0 h 4968240"/>
                <a:gd name="connsiteX0" fmla="*/ 1935480 w 2105271"/>
                <a:gd name="connsiteY0" fmla="*/ 4968240 h 4968240"/>
                <a:gd name="connsiteX1" fmla="*/ 1988820 w 2105271"/>
                <a:gd name="connsiteY1" fmla="*/ 4640580 h 4968240"/>
                <a:gd name="connsiteX2" fmla="*/ 2072640 w 2105271"/>
                <a:gd name="connsiteY2" fmla="*/ 4000500 h 4968240"/>
                <a:gd name="connsiteX3" fmla="*/ 2103120 w 2105271"/>
                <a:gd name="connsiteY3" fmla="*/ 3436620 h 4968240"/>
                <a:gd name="connsiteX4" fmla="*/ 2019300 w 2105271"/>
                <a:gd name="connsiteY4" fmla="*/ 2522220 h 4968240"/>
                <a:gd name="connsiteX5" fmla="*/ 1706880 w 2105271"/>
                <a:gd name="connsiteY5" fmla="*/ 1775460 h 4968240"/>
                <a:gd name="connsiteX6" fmla="*/ 1104900 w 2105271"/>
                <a:gd name="connsiteY6" fmla="*/ 990600 h 4968240"/>
                <a:gd name="connsiteX7" fmla="*/ 0 w 2105271"/>
                <a:gd name="connsiteY7" fmla="*/ 0 h 4968240"/>
                <a:gd name="connsiteX0" fmla="*/ 2251822 w 2421613"/>
                <a:gd name="connsiteY0" fmla="*/ 5298630 h 5298630"/>
                <a:gd name="connsiteX1" fmla="*/ 2305162 w 2421613"/>
                <a:gd name="connsiteY1" fmla="*/ 4970970 h 5298630"/>
                <a:gd name="connsiteX2" fmla="*/ 2388982 w 2421613"/>
                <a:gd name="connsiteY2" fmla="*/ 4330890 h 5298630"/>
                <a:gd name="connsiteX3" fmla="*/ 2419462 w 2421613"/>
                <a:gd name="connsiteY3" fmla="*/ 3767010 h 5298630"/>
                <a:gd name="connsiteX4" fmla="*/ 2335642 w 2421613"/>
                <a:gd name="connsiteY4" fmla="*/ 2852610 h 5298630"/>
                <a:gd name="connsiteX5" fmla="*/ 2023222 w 2421613"/>
                <a:gd name="connsiteY5" fmla="*/ 2105850 h 5298630"/>
                <a:gd name="connsiteX6" fmla="*/ 1421242 w 2421613"/>
                <a:gd name="connsiteY6" fmla="*/ 1320990 h 5298630"/>
                <a:gd name="connsiteX7" fmla="*/ 0 w 2421613"/>
                <a:gd name="connsiteY7" fmla="*/ 0 h 5298630"/>
                <a:gd name="connsiteX0" fmla="*/ 2340793 w 2510584"/>
                <a:gd name="connsiteY0" fmla="*/ 5309643 h 5309643"/>
                <a:gd name="connsiteX1" fmla="*/ 2394133 w 2510584"/>
                <a:gd name="connsiteY1" fmla="*/ 4981983 h 5309643"/>
                <a:gd name="connsiteX2" fmla="*/ 2477953 w 2510584"/>
                <a:gd name="connsiteY2" fmla="*/ 4341903 h 5309643"/>
                <a:gd name="connsiteX3" fmla="*/ 2508433 w 2510584"/>
                <a:gd name="connsiteY3" fmla="*/ 3778023 h 5309643"/>
                <a:gd name="connsiteX4" fmla="*/ 2424613 w 2510584"/>
                <a:gd name="connsiteY4" fmla="*/ 2863623 h 5309643"/>
                <a:gd name="connsiteX5" fmla="*/ 2112193 w 2510584"/>
                <a:gd name="connsiteY5" fmla="*/ 2116863 h 5309643"/>
                <a:gd name="connsiteX6" fmla="*/ 1510213 w 2510584"/>
                <a:gd name="connsiteY6" fmla="*/ 1332003 h 5309643"/>
                <a:gd name="connsiteX7" fmla="*/ 0 w 2510584"/>
                <a:gd name="connsiteY7" fmla="*/ 0 h 5309643"/>
                <a:gd name="connsiteX0" fmla="*/ 2340793 w 2508676"/>
                <a:gd name="connsiteY0" fmla="*/ 5309643 h 5309643"/>
                <a:gd name="connsiteX1" fmla="*/ 2394133 w 2508676"/>
                <a:gd name="connsiteY1" fmla="*/ 4981983 h 5309643"/>
                <a:gd name="connsiteX2" fmla="*/ 2448296 w 2508676"/>
                <a:gd name="connsiteY2" fmla="*/ 4341903 h 5309643"/>
                <a:gd name="connsiteX3" fmla="*/ 2508433 w 2508676"/>
                <a:gd name="connsiteY3" fmla="*/ 3778023 h 5309643"/>
                <a:gd name="connsiteX4" fmla="*/ 2424613 w 2508676"/>
                <a:gd name="connsiteY4" fmla="*/ 2863623 h 5309643"/>
                <a:gd name="connsiteX5" fmla="*/ 2112193 w 2508676"/>
                <a:gd name="connsiteY5" fmla="*/ 2116863 h 5309643"/>
                <a:gd name="connsiteX6" fmla="*/ 1510213 w 2508676"/>
                <a:gd name="connsiteY6" fmla="*/ 1332003 h 5309643"/>
                <a:gd name="connsiteX7" fmla="*/ 0 w 2508676"/>
                <a:gd name="connsiteY7" fmla="*/ 0 h 5309643"/>
                <a:gd name="connsiteX0" fmla="*/ 2340793 w 2479275"/>
                <a:gd name="connsiteY0" fmla="*/ 5309643 h 5309643"/>
                <a:gd name="connsiteX1" fmla="*/ 2394133 w 2479275"/>
                <a:gd name="connsiteY1" fmla="*/ 4981983 h 5309643"/>
                <a:gd name="connsiteX2" fmla="*/ 2448296 w 2479275"/>
                <a:gd name="connsiteY2" fmla="*/ 4341903 h 5309643"/>
                <a:gd name="connsiteX3" fmla="*/ 2478776 w 2479275"/>
                <a:gd name="connsiteY3" fmla="*/ 3546750 h 5309643"/>
                <a:gd name="connsiteX4" fmla="*/ 2424613 w 2479275"/>
                <a:gd name="connsiteY4" fmla="*/ 2863623 h 5309643"/>
                <a:gd name="connsiteX5" fmla="*/ 2112193 w 2479275"/>
                <a:gd name="connsiteY5" fmla="*/ 2116863 h 5309643"/>
                <a:gd name="connsiteX6" fmla="*/ 1510213 w 2479275"/>
                <a:gd name="connsiteY6" fmla="*/ 1332003 h 5309643"/>
                <a:gd name="connsiteX7" fmla="*/ 0 w 2479275"/>
                <a:gd name="connsiteY7" fmla="*/ 0 h 5309643"/>
                <a:gd name="connsiteX0" fmla="*/ 2340793 w 2481729"/>
                <a:gd name="connsiteY0" fmla="*/ 5309643 h 5309643"/>
                <a:gd name="connsiteX1" fmla="*/ 2394133 w 2481729"/>
                <a:gd name="connsiteY1" fmla="*/ 4981983 h 5309643"/>
                <a:gd name="connsiteX2" fmla="*/ 2448296 w 2481729"/>
                <a:gd name="connsiteY2" fmla="*/ 4341903 h 5309643"/>
                <a:gd name="connsiteX3" fmla="*/ 2478776 w 2481729"/>
                <a:gd name="connsiteY3" fmla="*/ 3546750 h 5309643"/>
                <a:gd name="connsiteX4" fmla="*/ 2375184 w 2481729"/>
                <a:gd name="connsiteY4" fmla="*/ 2852610 h 5309643"/>
                <a:gd name="connsiteX5" fmla="*/ 2112193 w 2481729"/>
                <a:gd name="connsiteY5" fmla="*/ 2116863 h 5309643"/>
                <a:gd name="connsiteX6" fmla="*/ 1510213 w 2481729"/>
                <a:gd name="connsiteY6" fmla="*/ 1332003 h 5309643"/>
                <a:gd name="connsiteX7" fmla="*/ 0 w 2481729"/>
                <a:gd name="connsiteY7" fmla="*/ 0 h 5309643"/>
                <a:gd name="connsiteX0" fmla="*/ 2340793 w 2481729"/>
                <a:gd name="connsiteY0" fmla="*/ 5309643 h 5309643"/>
                <a:gd name="connsiteX1" fmla="*/ 2394133 w 2481729"/>
                <a:gd name="connsiteY1" fmla="*/ 4981983 h 5309643"/>
                <a:gd name="connsiteX2" fmla="*/ 2448296 w 2481729"/>
                <a:gd name="connsiteY2" fmla="*/ 4341903 h 5309643"/>
                <a:gd name="connsiteX3" fmla="*/ 2478776 w 2481729"/>
                <a:gd name="connsiteY3" fmla="*/ 3546750 h 5309643"/>
                <a:gd name="connsiteX4" fmla="*/ 2375184 w 2481729"/>
                <a:gd name="connsiteY4" fmla="*/ 2852610 h 5309643"/>
                <a:gd name="connsiteX5" fmla="*/ 2023222 w 2481729"/>
                <a:gd name="connsiteY5" fmla="*/ 2116864 h 5309643"/>
                <a:gd name="connsiteX6" fmla="*/ 1510213 w 2481729"/>
                <a:gd name="connsiteY6" fmla="*/ 1332003 h 5309643"/>
                <a:gd name="connsiteX7" fmla="*/ 0 w 2481729"/>
                <a:gd name="connsiteY7" fmla="*/ 0 h 5309643"/>
                <a:gd name="connsiteX0" fmla="*/ 2340793 w 2481729"/>
                <a:gd name="connsiteY0" fmla="*/ 5309643 h 5309643"/>
                <a:gd name="connsiteX1" fmla="*/ 2394133 w 2481729"/>
                <a:gd name="connsiteY1" fmla="*/ 4981983 h 5309643"/>
                <a:gd name="connsiteX2" fmla="*/ 2448296 w 2481729"/>
                <a:gd name="connsiteY2" fmla="*/ 4341903 h 5309643"/>
                <a:gd name="connsiteX3" fmla="*/ 2478776 w 2481729"/>
                <a:gd name="connsiteY3" fmla="*/ 3546750 h 5309643"/>
                <a:gd name="connsiteX4" fmla="*/ 2375184 w 2481729"/>
                <a:gd name="connsiteY4" fmla="*/ 2852610 h 5309643"/>
                <a:gd name="connsiteX5" fmla="*/ 2023222 w 2481729"/>
                <a:gd name="connsiteY5" fmla="*/ 2116864 h 5309643"/>
                <a:gd name="connsiteX6" fmla="*/ 1272957 w 2481729"/>
                <a:gd name="connsiteY6" fmla="*/ 1122756 h 5309643"/>
                <a:gd name="connsiteX7" fmla="*/ 0 w 2481729"/>
                <a:gd name="connsiteY7" fmla="*/ 0 h 5309643"/>
                <a:gd name="connsiteX0" fmla="*/ 2340793 w 2483539"/>
                <a:gd name="connsiteY0" fmla="*/ 5309643 h 5309643"/>
                <a:gd name="connsiteX1" fmla="*/ 2394133 w 2483539"/>
                <a:gd name="connsiteY1" fmla="*/ 4981983 h 5309643"/>
                <a:gd name="connsiteX2" fmla="*/ 2448296 w 2483539"/>
                <a:gd name="connsiteY2" fmla="*/ 4341903 h 5309643"/>
                <a:gd name="connsiteX3" fmla="*/ 2478776 w 2483539"/>
                <a:gd name="connsiteY3" fmla="*/ 3546750 h 5309643"/>
                <a:gd name="connsiteX4" fmla="*/ 2345527 w 2483539"/>
                <a:gd name="connsiteY4" fmla="*/ 2885649 h 5309643"/>
                <a:gd name="connsiteX5" fmla="*/ 2023222 w 2483539"/>
                <a:gd name="connsiteY5" fmla="*/ 2116864 h 5309643"/>
                <a:gd name="connsiteX6" fmla="*/ 1272957 w 2483539"/>
                <a:gd name="connsiteY6" fmla="*/ 1122756 h 5309643"/>
                <a:gd name="connsiteX7" fmla="*/ 0 w 2483539"/>
                <a:gd name="connsiteY7" fmla="*/ 0 h 5309643"/>
                <a:gd name="connsiteX0" fmla="*/ 2340793 w 2466291"/>
                <a:gd name="connsiteY0" fmla="*/ 5309643 h 5309643"/>
                <a:gd name="connsiteX1" fmla="*/ 2394133 w 2466291"/>
                <a:gd name="connsiteY1" fmla="*/ 4981983 h 5309643"/>
                <a:gd name="connsiteX2" fmla="*/ 2448296 w 2466291"/>
                <a:gd name="connsiteY2" fmla="*/ 4341903 h 5309643"/>
                <a:gd name="connsiteX3" fmla="*/ 2459005 w 2466291"/>
                <a:gd name="connsiteY3" fmla="*/ 3579789 h 5309643"/>
                <a:gd name="connsiteX4" fmla="*/ 2345527 w 2466291"/>
                <a:gd name="connsiteY4" fmla="*/ 2885649 h 5309643"/>
                <a:gd name="connsiteX5" fmla="*/ 2023222 w 2466291"/>
                <a:gd name="connsiteY5" fmla="*/ 2116864 h 5309643"/>
                <a:gd name="connsiteX6" fmla="*/ 1272957 w 2466291"/>
                <a:gd name="connsiteY6" fmla="*/ 1122756 h 5309643"/>
                <a:gd name="connsiteX7" fmla="*/ 0 w 2466291"/>
                <a:gd name="connsiteY7" fmla="*/ 0 h 5309643"/>
                <a:gd name="connsiteX0" fmla="*/ 2400107 w 2525605"/>
                <a:gd name="connsiteY0" fmla="*/ 5309643 h 5309643"/>
                <a:gd name="connsiteX1" fmla="*/ 2453447 w 2525605"/>
                <a:gd name="connsiteY1" fmla="*/ 4981983 h 5309643"/>
                <a:gd name="connsiteX2" fmla="*/ 2507610 w 2525605"/>
                <a:gd name="connsiteY2" fmla="*/ 4341903 h 5309643"/>
                <a:gd name="connsiteX3" fmla="*/ 2518319 w 2525605"/>
                <a:gd name="connsiteY3" fmla="*/ 3579789 h 5309643"/>
                <a:gd name="connsiteX4" fmla="*/ 2404841 w 2525605"/>
                <a:gd name="connsiteY4" fmla="*/ 2885649 h 5309643"/>
                <a:gd name="connsiteX5" fmla="*/ 2082536 w 2525605"/>
                <a:gd name="connsiteY5" fmla="*/ 2116864 h 5309643"/>
                <a:gd name="connsiteX6" fmla="*/ 1332271 w 2525605"/>
                <a:gd name="connsiteY6" fmla="*/ 1122756 h 5309643"/>
                <a:gd name="connsiteX7" fmla="*/ 0 w 2525605"/>
                <a:gd name="connsiteY7" fmla="*/ 0 h 5309643"/>
                <a:gd name="connsiteX0" fmla="*/ 2400107 w 2525605"/>
                <a:gd name="connsiteY0" fmla="*/ 5309643 h 5309643"/>
                <a:gd name="connsiteX1" fmla="*/ 2453447 w 2525605"/>
                <a:gd name="connsiteY1" fmla="*/ 4981983 h 5309643"/>
                <a:gd name="connsiteX2" fmla="*/ 2507610 w 2525605"/>
                <a:gd name="connsiteY2" fmla="*/ 4341903 h 5309643"/>
                <a:gd name="connsiteX3" fmla="*/ 2518319 w 2525605"/>
                <a:gd name="connsiteY3" fmla="*/ 3579789 h 5309643"/>
                <a:gd name="connsiteX4" fmla="*/ 2404841 w 2525605"/>
                <a:gd name="connsiteY4" fmla="*/ 2885649 h 5309643"/>
                <a:gd name="connsiteX5" fmla="*/ 2082536 w 2525605"/>
                <a:gd name="connsiteY5" fmla="*/ 2116864 h 5309643"/>
                <a:gd name="connsiteX6" fmla="*/ 1312500 w 2525605"/>
                <a:gd name="connsiteY6" fmla="*/ 1122756 h 5309643"/>
                <a:gd name="connsiteX7" fmla="*/ 0 w 2525605"/>
                <a:gd name="connsiteY7" fmla="*/ 0 h 530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605" h="5309643">
                  <a:moveTo>
                    <a:pt x="2400107" y="5309643"/>
                  </a:moveTo>
                  <a:cubicBezTo>
                    <a:pt x="2413442" y="5230268"/>
                    <a:pt x="2435530" y="5143273"/>
                    <a:pt x="2453447" y="4981983"/>
                  </a:cubicBezTo>
                  <a:cubicBezTo>
                    <a:pt x="2471364" y="4820693"/>
                    <a:pt x="2496798" y="4575602"/>
                    <a:pt x="2507610" y="4341903"/>
                  </a:cubicBezTo>
                  <a:cubicBezTo>
                    <a:pt x="2518422" y="4108204"/>
                    <a:pt x="2535447" y="3822498"/>
                    <a:pt x="2518319" y="3579789"/>
                  </a:cubicBezTo>
                  <a:cubicBezTo>
                    <a:pt x="2501191" y="3337080"/>
                    <a:pt x="2477471" y="3129470"/>
                    <a:pt x="2404841" y="2885649"/>
                  </a:cubicBezTo>
                  <a:cubicBezTo>
                    <a:pt x="2332211" y="2641828"/>
                    <a:pt x="2264593" y="2410679"/>
                    <a:pt x="2082536" y="2116864"/>
                  </a:cubicBezTo>
                  <a:cubicBezTo>
                    <a:pt x="1900479" y="1823049"/>
                    <a:pt x="1659589" y="1475567"/>
                    <a:pt x="1312500" y="1122756"/>
                  </a:cubicBezTo>
                  <a:cubicBezTo>
                    <a:pt x="965411" y="769945"/>
                    <a:pt x="175260" y="144780"/>
                    <a:pt x="0" y="0"/>
                  </a:cubicBezTo>
                </a:path>
              </a:pathLst>
            </a:custGeom>
            <a:noFill/>
            <a:ln w="1905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097" b="0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766716" y="4998122"/>
              <a:ext cx="636622" cy="437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097" dirty="0">
                  <a:solidFill>
                    <a:prstClr val="black"/>
                  </a:solidFill>
                  <a:latin typeface="Calibri" panose="020F0502020204030204"/>
                </a:rPr>
                <a:t>LCL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7234373" y="519449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097" b="0">
                <a:solidFill>
                  <a:prstClr val="white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305468" y="475584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097" b="0">
                <a:solidFill>
                  <a:prstClr val="white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71169" y="4562859"/>
              <a:ext cx="644744" cy="437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097" dirty="0">
                  <a:solidFill>
                    <a:prstClr val="black"/>
                  </a:solidFill>
                  <a:latin typeface="Calibri" panose="020F0502020204030204"/>
                </a:rPr>
                <a:t>LFC</a:t>
              </a:r>
            </a:p>
          </p:txBody>
        </p:sp>
        <p:sp>
          <p:nvSpPr>
            <p:cNvPr id="21" name="Freeform 20"/>
            <p:cNvSpPr/>
            <p:nvPr/>
          </p:nvSpPr>
          <p:spPr>
            <a:xfrm>
              <a:off x="6028483" y="1313597"/>
              <a:ext cx="1348731" cy="3424861"/>
            </a:xfrm>
            <a:custGeom>
              <a:avLst/>
              <a:gdLst>
                <a:gd name="connsiteX0" fmla="*/ 93228 w 1597025"/>
                <a:gd name="connsiteY0" fmla="*/ 35303 h 4131486"/>
                <a:gd name="connsiteX1" fmla="*/ 42428 w 1597025"/>
                <a:gd name="connsiteY1" fmla="*/ 304543 h 4131486"/>
                <a:gd name="connsiteX2" fmla="*/ 47508 w 1597025"/>
                <a:gd name="connsiteY2" fmla="*/ 583943 h 4131486"/>
                <a:gd name="connsiteX3" fmla="*/ 179588 w 1597025"/>
                <a:gd name="connsiteY3" fmla="*/ 1015743 h 4131486"/>
                <a:gd name="connsiteX4" fmla="*/ 560588 w 1597025"/>
                <a:gd name="connsiteY4" fmla="*/ 1660903 h 4131486"/>
                <a:gd name="connsiteX5" fmla="*/ 834908 w 1597025"/>
                <a:gd name="connsiteY5" fmla="*/ 2046983 h 4131486"/>
                <a:gd name="connsiteX6" fmla="*/ 992388 w 1597025"/>
                <a:gd name="connsiteY6" fmla="*/ 2387343 h 4131486"/>
                <a:gd name="connsiteX7" fmla="*/ 1048268 w 1597025"/>
                <a:gd name="connsiteY7" fmla="*/ 2631183 h 4131486"/>
                <a:gd name="connsiteX8" fmla="*/ 1078748 w 1597025"/>
                <a:gd name="connsiteY8" fmla="*/ 2971543 h 4131486"/>
                <a:gd name="connsiteX9" fmla="*/ 1099068 w 1597025"/>
                <a:gd name="connsiteY9" fmla="*/ 3271263 h 4131486"/>
                <a:gd name="connsiteX10" fmla="*/ 1114308 w 1597025"/>
                <a:gd name="connsiteY10" fmla="*/ 3362703 h 4131486"/>
                <a:gd name="connsiteX11" fmla="*/ 1139708 w 1597025"/>
                <a:gd name="connsiteY11" fmla="*/ 3494783 h 4131486"/>
                <a:gd name="connsiteX12" fmla="*/ 1205748 w 1597025"/>
                <a:gd name="connsiteY12" fmla="*/ 3631943 h 4131486"/>
                <a:gd name="connsiteX13" fmla="*/ 1495308 w 1597025"/>
                <a:gd name="connsiteY13" fmla="*/ 4109463 h 4131486"/>
                <a:gd name="connsiteX14" fmla="*/ 1596908 w 1597025"/>
                <a:gd name="connsiteY14" fmla="*/ 2834383 h 4131486"/>
                <a:gd name="connsiteX15" fmla="*/ 1480068 w 1597025"/>
                <a:gd name="connsiteY15" fmla="*/ 1894583 h 4131486"/>
                <a:gd name="connsiteX16" fmla="*/ 1119388 w 1597025"/>
                <a:gd name="connsiteY16" fmla="*/ 1147823 h 4131486"/>
                <a:gd name="connsiteX17" fmla="*/ 93228 w 1597025"/>
                <a:gd name="connsiteY17" fmla="*/ 35303 h 4131486"/>
                <a:gd name="connsiteX0" fmla="*/ 140779 w 1568376"/>
                <a:gd name="connsiteY0" fmla="*/ 40575 h 4070718"/>
                <a:gd name="connsiteX1" fmla="*/ 13779 w 1568376"/>
                <a:gd name="connsiteY1" fmla="*/ 243775 h 4070718"/>
                <a:gd name="connsiteX2" fmla="*/ 18859 w 1568376"/>
                <a:gd name="connsiteY2" fmla="*/ 523175 h 4070718"/>
                <a:gd name="connsiteX3" fmla="*/ 150939 w 1568376"/>
                <a:gd name="connsiteY3" fmla="*/ 954975 h 4070718"/>
                <a:gd name="connsiteX4" fmla="*/ 531939 w 1568376"/>
                <a:gd name="connsiteY4" fmla="*/ 1600135 h 4070718"/>
                <a:gd name="connsiteX5" fmla="*/ 806259 w 1568376"/>
                <a:gd name="connsiteY5" fmla="*/ 1986215 h 4070718"/>
                <a:gd name="connsiteX6" fmla="*/ 963739 w 1568376"/>
                <a:gd name="connsiteY6" fmla="*/ 2326575 h 4070718"/>
                <a:gd name="connsiteX7" fmla="*/ 1019619 w 1568376"/>
                <a:gd name="connsiteY7" fmla="*/ 2570415 h 4070718"/>
                <a:gd name="connsiteX8" fmla="*/ 1050099 w 1568376"/>
                <a:gd name="connsiteY8" fmla="*/ 2910775 h 4070718"/>
                <a:gd name="connsiteX9" fmla="*/ 1070419 w 1568376"/>
                <a:gd name="connsiteY9" fmla="*/ 3210495 h 4070718"/>
                <a:gd name="connsiteX10" fmla="*/ 1085659 w 1568376"/>
                <a:gd name="connsiteY10" fmla="*/ 3301935 h 4070718"/>
                <a:gd name="connsiteX11" fmla="*/ 1111059 w 1568376"/>
                <a:gd name="connsiteY11" fmla="*/ 3434015 h 4070718"/>
                <a:gd name="connsiteX12" fmla="*/ 1177099 w 1568376"/>
                <a:gd name="connsiteY12" fmla="*/ 3571175 h 4070718"/>
                <a:gd name="connsiteX13" fmla="*/ 1466659 w 1568376"/>
                <a:gd name="connsiteY13" fmla="*/ 4048695 h 4070718"/>
                <a:gd name="connsiteX14" fmla="*/ 1568259 w 1568376"/>
                <a:gd name="connsiteY14" fmla="*/ 2773615 h 4070718"/>
                <a:gd name="connsiteX15" fmla="*/ 1451419 w 1568376"/>
                <a:gd name="connsiteY15" fmla="*/ 1833815 h 4070718"/>
                <a:gd name="connsiteX16" fmla="*/ 1090739 w 1568376"/>
                <a:gd name="connsiteY16" fmla="*/ 1087055 h 4070718"/>
                <a:gd name="connsiteX17" fmla="*/ 140779 w 1568376"/>
                <a:gd name="connsiteY17" fmla="*/ 40575 h 4070718"/>
                <a:gd name="connsiteX0" fmla="*/ 136600 w 1564197"/>
                <a:gd name="connsiteY0" fmla="*/ 80050 h 4110193"/>
                <a:gd name="connsiteX1" fmla="*/ 9599 w 1564197"/>
                <a:gd name="connsiteY1" fmla="*/ 95290 h 4110193"/>
                <a:gd name="connsiteX2" fmla="*/ 9600 w 1564197"/>
                <a:gd name="connsiteY2" fmla="*/ 283250 h 4110193"/>
                <a:gd name="connsiteX3" fmla="*/ 14680 w 1564197"/>
                <a:gd name="connsiteY3" fmla="*/ 562650 h 4110193"/>
                <a:gd name="connsiteX4" fmla="*/ 146760 w 1564197"/>
                <a:gd name="connsiteY4" fmla="*/ 994450 h 4110193"/>
                <a:gd name="connsiteX5" fmla="*/ 527760 w 1564197"/>
                <a:gd name="connsiteY5" fmla="*/ 1639610 h 4110193"/>
                <a:gd name="connsiteX6" fmla="*/ 802080 w 1564197"/>
                <a:gd name="connsiteY6" fmla="*/ 2025690 h 4110193"/>
                <a:gd name="connsiteX7" fmla="*/ 959560 w 1564197"/>
                <a:gd name="connsiteY7" fmla="*/ 2366050 h 4110193"/>
                <a:gd name="connsiteX8" fmla="*/ 1015440 w 1564197"/>
                <a:gd name="connsiteY8" fmla="*/ 2609890 h 4110193"/>
                <a:gd name="connsiteX9" fmla="*/ 1045920 w 1564197"/>
                <a:gd name="connsiteY9" fmla="*/ 2950250 h 4110193"/>
                <a:gd name="connsiteX10" fmla="*/ 1066240 w 1564197"/>
                <a:gd name="connsiteY10" fmla="*/ 3249970 h 4110193"/>
                <a:gd name="connsiteX11" fmla="*/ 1081480 w 1564197"/>
                <a:gd name="connsiteY11" fmla="*/ 3341410 h 4110193"/>
                <a:gd name="connsiteX12" fmla="*/ 1106880 w 1564197"/>
                <a:gd name="connsiteY12" fmla="*/ 3473490 h 4110193"/>
                <a:gd name="connsiteX13" fmla="*/ 1172920 w 1564197"/>
                <a:gd name="connsiteY13" fmla="*/ 3610650 h 4110193"/>
                <a:gd name="connsiteX14" fmla="*/ 1462480 w 1564197"/>
                <a:gd name="connsiteY14" fmla="*/ 4088170 h 4110193"/>
                <a:gd name="connsiteX15" fmla="*/ 1564080 w 1564197"/>
                <a:gd name="connsiteY15" fmla="*/ 2813090 h 4110193"/>
                <a:gd name="connsiteX16" fmla="*/ 1447240 w 1564197"/>
                <a:gd name="connsiteY16" fmla="*/ 1873290 h 4110193"/>
                <a:gd name="connsiteX17" fmla="*/ 1086560 w 1564197"/>
                <a:gd name="connsiteY17" fmla="*/ 1126530 h 4110193"/>
                <a:gd name="connsiteX18" fmla="*/ 136600 w 1564197"/>
                <a:gd name="connsiteY18" fmla="*/ 80050 h 4110193"/>
                <a:gd name="connsiteX0" fmla="*/ 135121 w 1562718"/>
                <a:gd name="connsiteY0" fmla="*/ 118153 h 4148296"/>
                <a:gd name="connsiteX1" fmla="*/ 43680 w 1562718"/>
                <a:gd name="connsiteY1" fmla="*/ 47033 h 4148296"/>
                <a:gd name="connsiteX2" fmla="*/ 8121 w 1562718"/>
                <a:gd name="connsiteY2" fmla="*/ 321353 h 4148296"/>
                <a:gd name="connsiteX3" fmla="*/ 13201 w 1562718"/>
                <a:gd name="connsiteY3" fmla="*/ 600753 h 4148296"/>
                <a:gd name="connsiteX4" fmla="*/ 145281 w 1562718"/>
                <a:gd name="connsiteY4" fmla="*/ 1032553 h 4148296"/>
                <a:gd name="connsiteX5" fmla="*/ 526281 w 1562718"/>
                <a:gd name="connsiteY5" fmla="*/ 1677713 h 4148296"/>
                <a:gd name="connsiteX6" fmla="*/ 800601 w 1562718"/>
                <a:gd name="connsiteY6" fmla="*/ 2063793 h 4148296"/>
                <a:gd name="connsiteX7" fmla="*/ 958081 w 1562718"/>
                <a:gd name="connsiteY7" fmla="*/ 2404153 h 4148296"/>
                <a:gd name="connsiteX8" fmla="*/ 1013961 w 1562718"/>
                <a:gd name="connsiteY8" fmla="*/ 2647993 h 4148296"/>
                <a:gd name="connsiteX9" fmla="*/ 1044441 w 1562718"/>
                <a:gd name="connsiteY9" fmla="*/ 2988353 h 4148296"/>
                <a:gd name="connsiteX10" fmla="*/ 1064761 w 1562718"/>
                <a:gd name="connsiteY10" fmla="*/ 3288073 h 4148296"/>
                <a:gd name="connsiteX11" fmla="*/ 1080001 w 1562718"/>
                <a:gd name="connsiteY11" fmla="*/ 3379513 h 4148296"/>
                <a:gd name="connsiteX12" fmla="*/ 1105401 w 1562718"/>
                <a:gd name="connsiteY12" fmla="*/ 3511593 h 4148296"/>
                <a:gd name="connsiteX13" fmla="*/ 1171441 w 1562718"/>
                <a:gd name="connsiteY13" fmla="*/ 3648753 h 4148296"/>
                <a:gd name="connsiteX14" fmla="*/ 1461001 w 1562718"/>
                <a:gd name="connsiteY14" fmla="*/ 4126273 h 4148296"/>
                <a:gd name="connsiteX15" fmla="*/ 1562601 w 1562718"/>
                <a:gd name="connsiteY15" fmla="*/ 2851193 h 4148296"/>
                <a:gd name="connsiteX16" fmla="*/ 1445761 w 1562718"/>
                <a:gd name="connsiteY16" fmla="*/ 1911393 h 4148296"/>
                <a:gd name="connsiteX17" fmla="*/ 1085081 w 1562718"/>
                <a:gd name="connsiteY17" fmla="*/ 1164633 h 4148296"/>
                <a:gd name="connsiteX18" fmla="*/ 135121 w 1562718"/>
                <a:gd name="connsiteY18" fmla="*/ 118153 h 4148296"/>
                <a:gd name="connsiteX0" fmla="*/ 135966 w 1563563"/>
                <a:gd name="connsiteY0" fmla="*/ 120967 h 4151110"/>
                <a:gd name="connsiteX1" fmla="*/ 59765 w 1563563"/>
                <a:gd name="connsiteY1" fmla="*/ 44767 h 4151110"/>
                <a:gd name="connsiteX2" fmla="*/ 8966 w 1563563"/>
                <a:gd name="connsiteY2" fmla="*/ 324167 h 4151110"/>
                <a:gd name="connsiteX3" fmla="*/ 14046 w 1563563"/>
                <a:gd name="connsiteY3" fmla="*/ 603567 h 4151110"/>
                <a:gd name="connsiteX4" fmla="*/ 146126 w 1563563"/>
                <a:gd name="connsiteY4" fmla="*/ 1035367 h 4151110"/>
                <a:gd name="connsiteX5" fmla="*/ 527126 w 1563563"/>
                <a:gd name="connsiteY5" fmla="*/ 1680527 h 4151110"/>
                <a:gd name="connsiteX6" fmla="*/ 801446 w 1563563"/>
                <a:gd name="connsiteY6" fmla="*/ 2066607 h 4151110"/>
                <a:gd name="connsiteX7" fmla="*/ 958926 w 1563563"/>
                <a:gd name="connsiteY7" fmla="*/ 2406967 h 4151110"/>
                <a:gd name="connsiteX8" fmla="*/ 1014806 w 1563563"/>
                <a:gd name="connsiteY8" fmla="*/ 2650807 h 4151110"/>
                <a:gd name="connsiteX9" fmla="*/ 1045286 w 1563563"/>
                <a:gd name="connsiteY9" fmla="*/ 2991167 h 4151110"/>
                <a:gd name="connsiteX10" fmla="*/ 1065606 w 1563563"/>
                <a:gd name="connsiteY10" fmla="*/ 3290887 h 4151110"/>
                <a:gd name="connsiteX11" fmla="*/ 1080846 w 1563563"/>
                <a:gd name="connsiteY11" fmla="*/ 3382327 h 4151110"/>
                <a:gd name="connsiteX12" fmla="*/ 1106246 w 1563563"/>
                <a:gd name="connsiteY12" fmla="*/ 3514407 h 4151110"/>
                <a:gd name="connsiteX13" fmla="*/ 1172286 w 1563563"/>
                <a:gd name="connsiteY13" fmla="*/ 3651567 h 4151110"/>
                <a:gd name="connsiteX14" fmla="*/ 1461846 w 1563563"/>
                <a:gd name="connsiteY14" fmla="*/ 4129087 h 4151110"/>
                <a:gd name="connsiteX15" fmla="*/ 1563446 w 1563563"/>
                <a:gd name="connsiteY15" fmla="*/ 2854007 h 4151110"/>
                <a:gd name="connsiteX16" fmla="*/ 1446606 w 1563563"/>
                <a:gd name="connsiteY16" fmla="*/ 1914207 h 4151110"/>
                <a:gd name="connsiteX17" fmla="*/ 1085926 w 1563563"/>
                <a:gd name="connsiteY17" fmla="*/ 1167447 h 4151110"/>
                <a:gd name="connsiteX18" fmla="*/ 135966 w 1563563"/>
                <a:gd name="connsiteY18" fmla="*/ 120967 h 4151110"/>
                <a:gd name="connsiteX0" fmla="*/ 532206 w 1563563"/>
                <a:gd name="connsiteY0" fmla="*/ 444692 h 4109075"/>
                <a:gd name="connsiteX1" fmla="*/ 59765 w 1563563"/>
                <a:gd name="connsiteY1" fmla="*/ 2732 h 4109075"/>
                <a:gd name="connsiteX2" fmla="*/ 8966 w 1563563"/>
                <a:gd name="connsiteY2" fmla="*/ 282132 h 4109075"/>
                <a:gd name="connsiteX3" fmla="*/ 14046 w 1563563"/>
                <a:gd name="connsiteY3" fmla="*/ 561532 h 4109075"/>
                <a:gd name="connsiteX4" fmla="*/ 146126 w 1563563"/>
                <a:gd name="connsiteY4" fmla="*/ 993332 h 4109075"/>
                <a:gd name="connsiteX5" fmla="*/ 527126 w 1563563"/>
                <a:gd name="connsiteY5" fmla="*/ 1638492 h 4109075"/>
                <a:gd name="connsiteX6" fmla="*/ 801446 w 1563563"/>
                <a:gd name="connsiteY6" fmla="*/ 2024572 h 4109075"/>
                <a:gd name="connsiteX7" fmla="*/ 958926 w 1563563"/>
                <a:gd name="connsiteY7" fmla="*/ 2364932 h 4109075"/>
                <a:gd name="connsiteX8" fmla="*/ 1014806 w 1563563"/>
                <a:gd name="connsiteY8" fmla="*/ 2608772 h 4109075"/>
                <a:gd name="connsiteX9" fmla="*/ 1045286 w 1563563"/>
                <a:gd name="connsiteY9" fmla="*/ 2949132 h 4109075"/>
                <a:gd name="connsiteX10" fmla="*/ 1065606 w 1563563"/>
                <a:gd name="connsiteY10" fmla="*/ 3248852 h 4109075"/>
                <a:gd name="connsiteX11" fmla="*/ 1080846 w 1563563"/>
                <a:gd name="connsiteY11" fmla="*/ 3340292 h 4109075"/>
                <a:gd name="connsiteX12" fmla="*/ 1106246 w 1563563"/>
                <a:gd name="connsiteY12" fmla="*/ 3472372 h 4109075"/>
                <a:gd name="connsiteX13" fmla="*/ 1172286 w 1563563"/>
                <a:gd name="connsiteY13" fmla="*/ 3609532 h 4109075"/>
                <a:gd name="connsiteX14" fmla="*/ 1461846 w 1563563"/>
                <a:gd name="connsiteY14" fmla="*/ 4087052 h 4109075"/>
                <a:gd name="connsiteX15" fmla="*/ 1563446 w 1563563"/>
                <a:gd name="connsiteY15" fmla="*/ 2811972 h 4109075"/>
                <a:gd name="connsiteX16" fmla="*/ 1446606 w 1563563"/>
                <a:gd name="connsiteY16" fmla="*/ 1872172 h 4109075"/>
                <a:gd name="connsiteX17" fmla="*/ 1085926 w 1563563"/>
                <a:gd name="connsiteY17" fmla="*/ 1125412 h 4109075"/>
                <a:gd name="connsiteX18" fmla="*/ 532206 w 1563563"/>
                <a:gd name="connsiteY18" fmla="*/ 444692 h 4109075"/>
                <a:gd name="connsiteX0" fmla="*/ 532206 w 1563530"/>
                <a:gd name="connsiteY0" fmla="*/ 444692 h 4128850"/>
                <a:gd name="connsiteX1" fmla="*/ 59765 w 1563530"/>
                <a:gd name="connsiteY1" fmla="*/ 2732 h 4128850"/>
                <a:gd name="connsiteX2" fmla="*/ 8966 w 1563530"/>
                <a:gd name="connsiteY2" fmla="*/ 282132 h 4128850"/>
                <a:gd name="connsiteX3" fmla="*/ 14046 w 1563530"/>
                <a:gd name="connsiteY3" fmla="*/ 561532 h 4128850"/>
                <a:gd name="connsiteX4" fmla="*/ 146126 w 1563530"/>
                <a:gd name="connsiteY4" fmla="*/ 993332 h 4128850"/>
                <a:gd name="connsiteX5" fmla="*/ 527126 w 1563530"/>
                <a:gd name="connsiteY5" fmla="*/ 1638492 h 4128850"/>
                <a:gd name="connsiteX6" fmla="*/ 801446 w 1563530"/>
                <a:gd name="connsiteY6" fmla="*/ 2024572 h 4128850"/>
                <a:gd name="connsiteX7" fmla="*/ 958926 w 1563530"/>
                <a:gd name="connsiteY7" fmla="*/ 2364932 h 4128850"/>
                <a:gd name="connsiteX8" fmla="*/ 1014806 w 1563530"/>
                <a:gd name="connsiteY8" fmla="*/ 2608772 h 4128850"/>
                <a:gd name="connsiteX9" fmla="*/ 1045286 w 1563530"/>
                <a:gd name="connsiteY9" fmla="*/ 2949132 h 4128850"/>
                <a:gd name="connsiteX10" fmla="*/ 1065606 w 1563530"/>
                <a:gd name="connsiteY10" fmla="*/ 3248852 h 4128850"/>
                <a:gd name="connsiteX11" fmla="*/ 1080846 w 1563530"/>
                <a:gd name="connsiteY11" fmla="*/ 3340292 h 4128850"/>
                <a:gd name="connsiteX12" fmla="*/ 1106246 w 1563530"/>
                <a:gd name="connsiteY12" fmla="*/ 3472372 h 4128850"/>
                <a:gd name="connsiteX13" fmla="*/ 1270649 w 1563530"/>
                <a:gd name="connsiteY13" fmla="*/ 3789004 h 4128850"/>
                <a:gd name="connsiteX14" fmla="*/ 1461846 w 1563530"/>
                <a:gd name="connsiteY14" fmla="*/ 4087052 h 4128850"/>
                <a:gd name="connsiteX15" fmla="*/ 1563446 w 1563530"/>
                <a:gd name="connsiteY15" fmla="*/ 2811972 h 4128850"/>
                <a:gd name="connsiteX16" fmla="*/ 1446606 w 1563530"/>
                <a:gd name="connsiteY16" fmla="*/ 1872172 h 4128850"/>
                <a:gd name="connsiteX17" fmla="*/ 1085926 w 1563530"/>
                <a:gd name="connsiteY17" fmla="*/ 1125412 h 4128850"/>
                <a:gd name="connsiteX18" fmla="*/ 532206 w 1563530"/>
                <a:gd name="connsiteY18" fmla="*/ 444692 h 4128850"/>
                <a:gd name="connsiteX0" fmla="*/ 532206 w 1563530"/>
                <a:gd name="connsiteY0" fmla="*/ 444692 h 4128850"/>
                <a:gd name="connsiteX1" fmla="*/ 59765 w 1563530"/>
                <a:gd name="connsiteY1" fmla="*/ 2732 h 4128850"/>
                <a:gd name="connsiteX2" fmla="*/ 8966 w 1563530"/>
                <a:gd name="connsiteY2" fmla="*/ 282132 h 4128850"/>
                <a:gd name="connsiteX3" fmla="*/ 14046 w 1563530"/>
                <a:gd name="connsiteY3" fmla="*/ 561532 h 4128850"/>
                <a:gd name="connsiteX4" fmla="*/ 146126 w 1563530"/>
                <a:gd name="connsiteY4" fmla="*/ 993332 h 4128850"/>
                <a:gd name="connsiteX5" fmla="*/ 527126 w 1563530"/>
                <a:gd name="connsiteY5" fmla="*/ 1638492 h 4128850"/>
                <a:gd name="connsiteX6" fmla="*/ 801446 w 1563530"/>
                <a:gd name="connsiteY6" fmla="*/ 2024572 h 4128850"/>
                <a:gd name="connsiteX7" fmla="*/ 958926 w 1563530"/>
                <a:gd name="connsiteY7" fmla="*/ 2364932 h 4128850"/>
                <a:gd name="connsiteX8" fmla="*/ 1014806 w 1563530"/>
                <a:gd name="connsiteY8" fmla="*/ 2608772 h 4128850"/>
                <a:gd name="connsiteX9" fmla="*/ 1045286 w 1563530"/>
                <a:gd name="connsiteY9" fmla="*/ 2949132 h 4128850"/>
                <a:gd name="connsiteX10" fmla="*/ 1065606 w 1563530"/>
                <a:gd name="connsiteY10" fmla="*/ 3248852 h 4128850"/>
                <a:gd name="connsiteX11" fmla="*/ 1080846 w 1563530"/>
                <a:gd name="connsiteY11" fmla="*/ 3340292 h 4128850"/>
                <a:gd name="connsiteX12" fmla="*/ 1121777 w 1563530"/>
                <a:gd name="connsiteY12" fmla="*/ 3472372 h 4128850"/>
                <a:gd name="connsiteX13" fmla="*/ 1270649 w 1563530"/>
                <a:gd name="connsiteY13" fmla="*/ 3789004 h 4128850"/>
                <a:gd name="connsiteX14" fmla="*/ 1461846 w 1563530"/>
                <a:gd name="connsiteY14" fmla="*/ 4087052 h 4128850"/>
                <a:gd name="connsiteX15" fmla="*/ 1563446 w 1563530"/>
                <a:gd name="connsiteY15" fmla="*/ 2811972 h 4128850"/>
                <a:gd name="connsiteX16" fmla="*/ 1446606 w 1563530"/>
                <a:gd name="connsiteY16" fmla="*/ 1872172 h 4128850"/>
                <a:gd name="connsiteX17" fmla="*/ 1085926 w 1563530"/>
                <a:gd name="connsiteY17" fmla="*/ 1125412 h 4128850"/>
                <a:gd name="connsiteX18" fmla="*/ 532206 w 1563530"/>
                <a:gd name="connsiteY18" fmla="*/ 444692 h 4128850"/>
                <a:gd name="connsiteX0" fmla="*/ 532206 w 1563530"/>
                <a:gd name="connsiteY0" fmla="*/ 444692 h 4128850"/>
                <a:gd name="connsiteX1" fmla="*/ 59765 w 1563530"/>
                <a:gd name="connsiteY1" fmla="*/ 2732 h 4128850"/>
                <a:gd name="connsiteX2" fmla="*/ 8966 w 1563530"/>
                <a:gd name="connsiteY2" fmla="*/ 282132 h 4128850"/>
                <a:gd name="connsiteX3" fmla="*/ 14046 w 1563530"/>
                <a:gd name="connsiteY3" fmla="*/ 561532 h 4128850"/>
                <a:gd name="connsiteX4" fmla="*/ 146126 w 1563530"/>
                <a:gd name="connsiteY4" fmla="*/ 993332 h 4128850"/>
                <a:gd name="connsiteX5" fmla="*/ 527126 w 1563530"/>
                <a:gd name="connsiteY5" fmla="*/ 1638492 h 4128850"/>
                <a:gd name="connsiteX6" fmla="*/ 801446 w 1563530"/>
                <a:gd name="connsiteY6" fmla="*/ 2024572 h 4128850"/>
                <a:gd name="connsiteX7" fmla="*/ 958926 w 1563530"/>
                <a:gd name="connsiteY7" fmla="*/ 2364932 h 4128850"/>
                <a:gd name="connsiteX8" fmla="*/ 1014806 w 1563530"/>
                <a:gd name="connsiteY8" fmla="*/ 2608772 h 4128850"/>
                <a:gd name="connsiteX9" fmla="*/ 1045286 w 1563530"/>
                <a:gd name="connsiteY9" fmla="*/ 2949132 h 4128850"/>
                <a:gd name="connsiteX10" fmla="*/ 1065606 w 1563530"/>
                <a:gd name="connsiteY10" fmla="*/ 3248852 h 4128850"/>
                <a:gd name="connsiteX11" fmla="*/ 1091200 w 1563530"/>
                <a:gd name="connsiteY11" fmla="*/ 3335165 h 4128850"/>
                <a:gd name="connsiteX12" fmla="*/ 1121777 w 1563530"/>
                <a:gd name="connsiteY12" fmla="*/ 3472372 h 4128850"/>
                <a:gd name="connsiteX13" fmla="*/ 1270649 w 1563530"/>
                <a:gd name="connsiteY13" fmla="*/ 3789004 h 4128850"/>
                <a:gd name="connsiteX14" fmla="*/ 1461846 w 1563530"/>
                <a:gd name="connsiteY14" fmla="*/ 4087052 h 4128850"/>
                <a:gd name="connsiteX15" fmla="*/ 1563446 w 1563530"/>
                <a:gd name="connsiteY15" fmla="*/ 2811972 h 4128850"/>
                <a:gd name="connsiteX16" fmla="*/ 1446606 w 1563530"/>
                <a:gd name="connsiteY16" fmla="*/ 1872172 h 4128850"/>
                <a:gd name="connsiteX17" fmla="*/ 1085926 w 1563530"/>
                <a:gd name="connsiteY17" fmla="*/ 1125412 h 4128850"/>
                <a:gd name="connsiteX18" fmla="*/ 532206 w 1563530"/>
                <a:gd name="connsiteY18" fmla="*/ 444692 h 4128850"/>
                <a:gd name="connsiteX0" fmla="*/ 532206 w 1563530"/>
                <a:gd name="connsiteY0" fmla="*/ 444692 h 4128850"/>
                <a:gd name="connsiteX1" fmla="*/ 59765 w 1563530"/>
                <a:gd name="connsiteY1" fmla="*/ 2732 h 4128850"/>
                <a:gd name="connsiteX2" fmla="*/ 8966 w 1563530"/>
                <a:gd name="connsiteY2" fmla="*/ 282132 h 4128850"/>
                <a:gd name="connsiteX3" fmla="*/ 14046 w 1563530"/>
                <a:gd name="connsiteY3" fmla="*/ 561532 h 4128850"/>
                <a:gd name="connsiteX4" fmla="*/ 146126 w 1563530"/>
                <a:gd name="connsiteY4" fmla="*/ 993332 h 4128850"/>
                <a:gd name="connsiteX5" fmla="*/ 527126 w 1563530"/>
                <a:gd name="connsiteY5" fmla="*/ 1638492 h 4128850"/>
                <a:gd name="connsiteX6" fmla="*/ 801446 w 1563530"/>
                <a:gd name="connsiteY6" fmla="*/ 2024572 h 4128850"/>
                <a:gd name="connsiteX7" fmla="*/ 958926 w 1563530"/>
                <a:gd name="connsiteY7" fmla="*/ 2364932 h 4128850"/>
                <a:gd name="connsiteX8" fmla="*/ 1014806 w 1563530"/>
                <a:gd name="connsiteY8" fmla="*/ 2608772 h 4128850"/>
                <a:gd name="connsiteX9" fmla="*/ 1055640 w 1563530"/>
                <a:gd name="connsiteY9" fmla="*/ 2918365 h 4128850"/>
                <a:gd name="connsiteX10" fmla="*/ 1065606 w 1563530"/>
                <a:gd name="connsiteY10" fmla="*/ 3248852 h 4128850"/>
                <a:gd name="connsiteX11" fmla="*/ 1091200 w 1563530"/>
                <a:gd name="connsiteY11" fmla="*/ 3335165 h 4128850"/>
                <a:gd name="connsiteX12" fmla="*/ 1121777 w 1563530"/>
                <a:gd name="connsiteY12" fmla="*/ 3472372 h 4128850"/>
                <a:gd name="connsiteX13" fmla="*/ 1270649 w 1563530"/>
                <a:gd name="connsiteY13" fmla="*/ 3789004 h 4128850"/>
                <a:gd name="connsiteX14" fmla="*/ 1461846 w 1563530"/>
                <a:gd name="connsiteY14" fmla="*/ 4087052 h 4128850"/>
                <a:gd name="connsiteX15" fmla="*/ 1563446 w 1563530"/>
                <a:gd name="connsiteY15" fmla="*/ 2811972 h 4128850"/>
                <a:gd name="connsiteX16" fmla="*/ 1446606 w 1563530"/>
                <a:gd name="connsiteY16" fmla="*/ 1872172 h 4128850"/>
                <a:gd name="connsiteX17" fmla="*/ 1085926 w 1563530"/>
                <a:gd name="connsiteY17" fmla="*/ 1125412 h 4128850"/>
                <a:gd name="connsiteX18" fmla="*/ 532206 w 1563530"/>
                <a:gd name="connsiteY18" fmla="*/ 444692 h 4128850"/>
                <a:gd name="connsiteX0" fmla="*/ 532206 w 1563530"/>
                <a:gd name="connsiteY0" fmla="*/ 444692 h 4128850"/>
                <a:gd name="connsiteX1" fmla="*/ 59765 w 1563530"/>
                <a:gd name="connsiteY1" fmla="*/ 2732 h 4128850"/>
                <a:gd name="connsiteX2" fmla="*/ 8966 w 1563530"/>
                <a:gd name="connsiteY2" fmla="*/ 282132 h 4128850"/>
                <a:gd name="connsiteX3" fmla="*/ 14046 w 1563530"/>
                <a:gd name="connsiteY3" fmla="*/ 561532 h 4128850"/>
                <a:gd name="connsiteX4" fmla="*/ 146126 w 1563530"/>
                <a:gd name="connsiteY4" fmla="*/ 993332 h 4128850"/>
                <a:gd name="connsiteX5" fmla="*/ 527126 w 1563530"/>
                <a:gd name="connsiteY5" fmla="*/ 1638492 h 4128850"/>
                <a:gd name="connsiteX6" fmla="*/ 801446 w 1563530"/>
                <a:gd name="connsiteY6" fmla="*/ 2024572 h 4128850"/>
                <a:gd name="connsiteX7" fmla="*/ 958926 w 1563530"/>
                <a:gd name="connsiteY7" fmla="*/ 2364932 h 4128850"/>
                <a:gd name="connsiteX8" fmla="*/ 1030337 w 1563530"/>
                <a:gd name="connsiteY8" fmla="*/ 2598517 h 4128850"/>
                <a:gd name="connsiteX9" fmla="*/ 1055640 w 1563530"/>
                <a:gd name="connsiteY9" fmla="*/ 2918365 h 4128850"/>
                <a:gd name="connsiteX10" fmla="*/ 1065606 w 1563530"/>
                <a:gd name="connsiteY10" fmla="*/ 3248852 h 4128850"/>
                <a:gd name="connsiteX11" fmla="*/ 1091200 w 1563530"/>
                <a:gd name="connsiteY11" fmla="*/ 3335165 h 4128850"/>
                <a:gd name="connsiteX12" fmla="*/ 1121777 w 1563530"/>
                <a:gd name="connsiteY12" fmla="*/ 3472372 h 4128850"/>
                <a:gd name="connsiteX13" fmla="*/ 1270649 w 1563530"/>
                <a:gd name="connsiteY13" fmla="*/ 3789004 h 4128850"/>
                <a:gd name="connsiteX14" fmla="*/ 1461846 w 1563530"/>
                <a:gd name="connsiteY14" fmla="*/ 4087052 h 4128850"/>
                <a:gd name="connsiteX15" fmla="*/ 1563446 w 1563530"/>
                <a:gd name="connsiteY15" fmla="*/ 2811972 h 4128850"/>
                <a:gd name="connsiteX16" fmla="*/ 1446606 w 1563530"/>
                <a:gd name="connsiteY16" fmla="*/ 1872172 h 4128850"/>
                <a:gd name="connsiteX17" fmla="*/ 1085926 w 1563530"/>
                <a:gd name="connsiteY17" fmla="*/ 1125412 h 4128850"/>
                <a:gd name="connsiteX18" fmla="*/ 532206 w 1563530"/>
                <a:gd name="connsiteY18" fmla="*/ 444692 h 4128850"/>
                <a:gd name="connsiteX0" fmla="*/ 532206 w 1563530"/>
                <a:gd name="connsiteY0" fmla="*/ 444692 h 4128850"/>
                <a:gd name="connsiteX1" fmla="*/ 59765 w 1563530"/>
                <a:gd name="connsiteY1" fmla="*/ 2732 h 4128850"/>
                <a:gd name="connsiteX2" fmla="*/ 8966 w 1563530"/>
                <a:gd name="connsiteY2" fmla="*/ 282132 h 4128850"/>
                <a:gd name="connsiteX3" fmla="*/ 14046 w 1563530"/>
                <a:gd name="connsiteY3" fmla="*/ 561532 h 4128850"/>
                <a:gd name="connsiteX4" fmla="*/ 146126 w 1563530"/>
                <a:gd name="connsiteY4" fmla="*/ 993332 h 4128850"/>
                <a:gd name="connsiteX5" fmla="*/ 527126 w 1563530"/>
                <a:gd name="connsiteY5" fmla="*/ 1638492 h 4128850"/>
                <a:gd name="connsiteX6" fmla="*/ 801446 w 1563530"/>
                <a:gd name="connsiteY6" fmla="*/ 2024572 h 4128850"/>
                <a:gd name="connsiteX7" fmla="*/ 958926 w 1563530"/>
                <a:gd name="connsiteY7" fmla="*/ 2323910 h 4128850"/>
                <a:gd name="connsiteX8" fmla="*/ 1030337 w 1563530"/>
                <a:gd name="connsiteY8" fmla="*/ 2598517 h 4128850"/>
                <a:gd name="connsiteX9" fmla="*/ 1055640 w 1563530"/>
                <a:gd name="connsiteY9" fmla="*/ 2918365 h 4128850"/>
                <a:gd name="connsiteX10" fmla="*/ 1065606 w 1563530"/>
                <a:gd name="connsiteY10" fmla="*/ 3248852 h 4128850"/>
                <a:gd name="connsiteX11" fmla="*/ 1091200 w 1563530"/>
                <a:gd name="connsiteY11" fmla="*/ 3335165 h 4128850"/>
                <a:gd name="connsiteX12" fmla="*/ 1121777 w 1563530"/>
                <a:gd name="connsiteY12" fmla="*/ 3472372 h 4128850"/>
                <a:gd name="connsiteX13" fmla="*/ 1270649 w 1563530"/>
                <a:gd name="connsiteY13" fmla="*/ 3789004 h 4128850"/>
                <a:gd name="connsiteX14" fmla="*/ 1461846 w 1563530"/>
                <a:gd name="connsiteY14" fmla="*/ 4087052 h 4128850"/>
                <a:gd name="connsiteX15" fmla="*/ 1563446 w 1563530"/>
                <a:gd name="connsiteY15" fmla="*/ 2811972 h 4128850"/>
                <a:gd name="connsiteX16" fmla="*/ 1446606 w 1563530"/>
                <a:gd name="connsiteY16" fmla="*/ 1872172 h 4128850"/>
                <a:gd name="connsiteX17" fmla="*/ 1085926 w 1563530"/>
                <a:gd name="connsiteY17" fmla="*/ 1125412 h 4128850"/>
                <a:gd name="connsiteX18" fmla="*/ 532206 w 1563530"/>
                <a:gd name="connsiteY18" fmla="*/ 444692 h 4128850"/>
                <a:gd name="connsiteX0" fmla="*/ 532206 w 1563530"/>
                <a:gd name="connsiteY0" fmla="*/ 444692 h 4128850"/>
                <a:gd name="connsiteX1" fmla="*/ 59765 w 1563530"/>
                <a:gd name="connsiteY1" fmla="*/ 2732 h 4128850"/>
                <a:gd name="connsiteX2" fmla="*/ 8966 w 1563530"/>
                <a:gd name="connsiteY2" fmla="*/ 282132 h 4128850"/>
                <a:gd name="connsiteX3" fmla="*/ 14046 w 1563530"/>
                <a:gd name="connsiteY3" fmla="*/ 561532 h 4128850"/>
                <a:gd name="connsiteX4" fmla="*/ 146126 w 1563530"/>
                <a:gd name="connsiteY4" fmla="*/ 993332 h 4128850"/>
                <a:gd name="connsiteX5" fmla="*/ 532303 w 1563530"/>
                <a:gd name="connsiteY5" fmla="*/ 1628237 h 4128850"/>
                <a:gd name="connsiteX6" fmla="*/ 801446 w 1563530"/>
                <a:gd name="connsiteY6" fmla="*/ 2024572 h 4128850"/>
                <a:gd name="connsiteX7" fmla="*/ 958926 w 1563530"/>
                <a:gd name="connsiteY7" fmla="*/ 2323910 h 4128850"/>
                <a:gd name="connsiteX8" fmla="*/ 1030337 w 1563530"/>
                <a:gd name="connsiteY8" fmla="*/ 2598517 h 4128850"/>
                <a:gd name="connsiteX9" fmla="*/ 1055640 w 1563530"/>
                <a:gd name="connsiteY9" fmla="*/ 2918365 h 4128850"/>
                <a:gd name="connsiteX10" fmla="*/ 1065606 w 1563530"/>
                <a:gd name="connsiteY10" fmla="*/ 3248852 h 4128850"/>
                <a:gd name="connsiteX11" fmla="*/ 1091200 w 1563530"/>
                <a:gd name="connsiteY11" fmla="*/ 3335165 h 4128850"/>
                <a:gd name="connsiteX12" fmla="*/ 1121777 w 1563530"/>
                <a:gd name="connsiteY12" fmla="*/ 3472372 h 4128850"/>
                <a:gd name="connsiteX13" fmla="*/ 1270649 w 1563530"/>
                <a:gd name="connsiteY13" fmla="*/ 3789004 h 4128850"/>
                <a:gd name="connsiteX14" fmla="*/ 1461846 w 1563530"/>
                <a:gd name="connsiteY14" fmla="*/ 4087052 h 4128850"/>
                <a:gd name="connsiteX15" fmla="*/ 1563446 w 1563530"/>
                <a:gd name="connsiteY15" fmla="*/ 2811972 h 4128850"/>
                <a:gd name="connsiteX16" fmla="*/ 1446606 w 1563530"/>
                <a:gd name="connsiteY16" fmla="*/ 1872172 h 4128850"/>
                <a:gd name="connsiteX17" fmla="*/ 1085926 w 1563530"/>
                <a:gd name="connsiteY17" fmla="*/ 1125412 h 4128850"/>
                <a:gd name="connsiteX18" fmla="*/ 532206 w 1563530"/>
                <a:gd name="connsiteY18" fmla="*/ 444692 h 4128850"/>
                <a:gd name="connsiteX0" fmla="*/ 533259 w 1564583"/>
                <a:gd name="connsiteY0" fmla="*/ 444692 h 4128850"/>
                <a:gd name="connsiteX1" fmla="*/ 60818 w 1564583"/>
                <a:gd name="connsiteY1" fmla="*/ 2732 h 4128850"/>
                <a:gd name="connsiteX2" fmla="*/ 10019 w 1564583"/>
                <a:gd name="connsiteY2" fmla="*/ 282132 h 4128850"/>
                <a:gd name="connsiteX3" fmla="*/ 15099 w 1564583"/>
                <a:gd name="connsiteY3" fmla="*/ 561532 h 4128850"/>
                <a:gd name="connsiteX4" fmla="*/ 162710 w 1564583"/>
                <a:gd name="connsiteY4" fmla="*/ 993332 h 4128850"/>
                <a:gd name="connsiteX5" fmla="*/ 533356 w 1564583"/>
                <a:gd name="connsiteY5" fmla="*/ 1628237 h 4128850"/>
                <a:gd name="connsiteX6" fmla="*/ 802499 w 1564583"/>
                <a:gd name="connsiteY6" fmla="*/ 2024572 h 4128850"/>
                <a:gd name="connsiteX7" fmla="*/ 959979 w 1564583"/>
                <a:gd name="connsiteY7" fmla="*/ 2323910 h 4128850"/>
                <a:gd name="connsiteX8" fmla="*/ 1031390 w 1564583"/>
                <a:gd name="connsiteY8" fmla="*/ 2598517 h 4128850"/>
                <a:gd name="connsiteX9" fmla="*/ 1056693 w 1564583"/>
                <a:gd name="connsiteY9" fmla="*/ 2918365 h 4128850"/>
                <a:gd name="connsiteX10" fmla="*/ 1066659 w 1564583"/>
                <a:gd name="connsiteY10" fmla="*/ 3248852 h 4128850"/>
                <a:gd name="connsiteX11" fmla="*/ 1092253 w 1564583"/>
                <a:gd name="connsiteY11" fmla="*/ 3335165 h 4128850"/>
                <a:gd name="connsiteX12" fmla="*/ 1122830 w 1564583"/>
                <a:gd name="connsiteY12" fmla="*/ 3472372 h 4128850"/>
                <a:gd name="connsiteX13" fmla="*/ 1271702 w 1564583"/>
                <a:gd name="connsiteY13" fmla="*/ 3789004 h 4128850"/>
                <a:gd name="connsiteX14" fmla="*/ 1462899 w 1564583"/>
                <a:gd name="connsiteY14" fmla="*/ 4087052 h 4128850"/>
                <a:gd name="connsiteX15" fmla="*/ 1564499 w 1564583"/>
                <a:gd name="connsiteY15" fmla="*/ 2811972 h 4128850"/>
                <a:gd name="connsiteX16" fmla="*/ 1447659 w 1564583"/>
                <a:gd name="connsiteY16" fmla="*/ 1872172 h 4128850"/>
                <a:gd name="connsiteX17" fmla="*/ 1086979 w 1564583"/>
                <a:gd name="connsiteY17" fmla="*/ 1125412 h 4128850"/>
                <a:gd name="connsiteX18" fmla="*/ 533259 w 1564583"/>
                <a:gd name="connsiteY18" fmla="*/ 444692 h 4128850"/>
                <a:gd name="connsiteX0" fmla="*/ 532162 w 1563486"/>
                <a:gd name="connsiteY0" fmla="*/ 419250 h 4103408"/>
                <a:gd name="connsiteX1" fmla="*/ 39013 w 1563486"/>
                <a:gd name="connsiteY1" fmla="*/ 2929 h 4103408"/>
                <a:gd name="connsiteX2" fmla="*/ 8922 w 1563486"/>
                <a:gd name="connsiteY2" fmla="*/ 256690 h 4103408"/>
                <a:gd name="connsiteX3" fmla="*/ 14002 w 1563486"/>
                <a:gd name="connsiteY3" fmla="*/ 536090 h 4103408"/>
                <a:gd name="connsiteX4" fmla="*/ 161613 w 1563486"/>
                <a:gd name="connsiteY4" fmla="*/ 967890 h 4103408"/>
                <a:gd name="connsiteX5" fmla="*/ 532259 w 1563486"/>
                <a:gd name="connsiteY5" fmla="*/ 1602795 h 4103408"/>
                <a:gd name="connsiteX6" fmla="*/ 801402 w 1563486"/>
                <a:gd name="connsiteY6" fmla="*/ 1999130 h 4103408"/>
                <a:gd name="connsiteX7" fmla="*/ 958882 w 1563486"/>
                <a:gd name="connsiteY7" fmla="*/ 2298468 h 4103408"/>
                <a:gd name="connsiteX8" fmla="*/ 1030293 w 1563486"/>
                <a:gd name="connsiteY8" fmla="*/ 2573075 h 4103408"/>
                <a:gd name="connsiteX9" fmla="*/ 1055596 w 1563486"/>
                <a:gd name="connsiteY9" fmla="*/ 2892923 h 4103408"/>
                <a:gd name="connsiteX10" fmla="*/ 1065562 w 1563486"/>
                <a:gd name="connsiteY10" fmla="*/ 3223410 h 4103408"/>
                <a:gd name="connsiteX11" fmla="*/ 1091156 w 1563486"/>
                <a:gd name="connsiteY11" fmla="*/ 3309723 h 4103408"/>
                <a:gd name="connsiteX12" fmla="*/ 1121733 w 1563486"/>
                <a:gd name="connsiteY12" fmla="*/ 3446930 h 4103408"/>
                <a:gd name="connsiteX13" fmla="*/ 1270605 w 1563486"/>
                <a:gd name="connsiteY13" fmla="*/ 3763562 h 4103408"/>
                <a:gd name="connsiteX14" fmla="*/ 1461802 w 1563486"/>
                <a:gd name="connsiteY14" fmla="*/ 4061610 h 4103408"/>
                <a:gd name="connsiteX15" fmla="*/ 1563402 w 1563486"/>
                <a:gd name="connsiteY15" fmla="*/ 2786530 h 4103408"/>
                <a:gd name="connsiteX16" fmla="*/ 1446562 w 1563486"/>
                <a:gd name="connsiteY16" fmla="*/ 1846730 h 4103408"/>
                <a:gd name="connsiteX17" fmla="*/ 1085882 w 1563486"/>
                <a:gd name="connsiteY17" fmla="*/ 1099970 h 4103408"/>
                <a:gd name="connsiteX18" fmla="*/ 532162 w 1563486"/>
                <a:gd name="connsiteY18" fmla="*/ 419250 h 4103408"/>
                <a:gd name="connsiteX0" fmla="*/ 521808 w 1563486"/>
                <a:gd name="connsiteY0" fmla="*/ 429408 h 4103310"/>
                <a:gd name="connsiteX1" fmla="*/ 39013 w 1563486"/>
                <a:gd name="connsiteY1" fmla="*/ 2831 h 4103310"/>
                <a:gd name="connsiteX2" fmla="*/ 8922 w 1563486"/>
                <a:gd name="connsiteY2" fmla="*/ 256592 h 4103310"/>
                <a:gd name="connsiteX3" fmla="*/ 14002 w 1563486"/>
                <a:gd name="connsiteY3" fmla="*/ 535992 h 4103310"/>
                <a:gd name="connsiteX4" fmla="*/ 161613 w 1563486"/>
                <a:gd name="connsiteY4" fmla="*/ 967792 h 4103310"/>
                <a:gd name="connsiteX5" fmla="*/ 532259 w 1563486"/>
                <a:gd name="connsiteY5" fmla="*/ 1602697 h 4103310"/>
                <a:gd name="connsiteX6" fmla="*/ 801402 w 1563486"/>
                <a:gd name="connsiteY6" fmla="*/ 1999032 h 4103310"/>
                <a:gd name="connsiteX7" fmla="*/ 958882 w 1563486"/>
                <a:gd name="connsiteY7" fmla="*/ 2298370 h 4103310"/>
                <a:gd name="connsiteX8" fmla="*/ 1030293 w 1563486"/>
                <a:gd name="connsiteY8" fmla="*/ 2572977 h 4103310"/>
                <a:gd name="connsiteX9" fmla="*/ 1055596 w 1563486"/>
                <a:gd name="connsiteY9" fmla="*/ 2892825 h 4103310"/>
                <a:gd name="connsiteX10" fmla="*/ 1065562 w 1563486"/>
                <a:gd name="connsiteY10" fmla="*/ 3223312 h 4103310"/>
                <a:gd name="connsiteX11" fmla="*/ 1091156 w 1563486"/>
                <a:gd name="connsiteY11" fmla="*/ 3309625 h 4103310"/>
                <a:gd name="connsiteX12" fmla="*/ 1121733 w 1563486"/>
                <a:gd name="connsiteY12" fmla="*/ 3446832 h 4103310"/>
                <a:gd name="connsiteX13" fmla="*/ 1270605 w 1563486"/>
                <a:gd name="connsiteY13" fmla="*/ 3763464 h 4103310"/>
                <a:gd name="connsiteX14" fmla="*/ 1461802 w 1563486"/>
                <a:gd name="connsiteY14" fmla="*/ 4061512 h 4103310"/>
                <a:gd name="connsiteX15" fmla="*/ 1563402 w 1563486"/>
                <a:gd name="connsiteY15" fmla="*/ 2786432 h 4103310"/>
                <a:gd name="connsiteX16" fmla="*/ 1446562 w 1563486"/>
                <a:gd name="connsiteY16" fmla="*/ 1846632 h 4103310"/>
                <a:gd name="connsiteX17" fmla="*/ 1085882 w 1563486"/>
                <a:gd name="connsiteY17" fmla="*/ 1099872 h 4103310"/>
                <a:gd name="connsiteX18" fmla="*/ 521808 w 1563486"/>
                <a:gd name="connsiteY18" fmla="*/ 429408 h 4103310"/>
                <a:gd name="connsiteX0" fmla="*/ 521808 w 1563486"/>
                <a:gd name="connsiteY0" fmla="*/ 429423 h 4103325"/>
                <a:gd name="connsiteX1" fmla="*/ 39013 w 1563486"/>
                <a:gd name="connsiteY1" fmla="*/ 2846 h 4103325"/>
                <a:gd name="connsiteX2" fmla="*/ 8922 w 1563486"/>
                <a:gd name="connsiteY2" fmla="*/ 256607 h 4103325"/>
                <a:gd name="connsiteX3" fmla="*/ 14002 w 1563486"/>
                <a:gd name="connsiteY3" fmla="*/ 536007 h 4103325"/>
                <a:gd name="connsiteX4" fmla="*/ 161613 w 1563486"/>
                <a:gd name="connsiteY4" fmla="*/ 967807 h 4103325"/>
                <a:gd name="connsiteX5" fmla="*/ 532259 w 1563486"/>
                <a:gd name="connsiteY5" fmla="*/ 1602712 h 4103325"/>
                <a:gd name="connsiteX6" fmla="*/ 801402 w 1563486"/>
                <a:gd name="connsiteY6" fmla="*/ 1999047 h 4103325"/>
                <a:gd name="connsiteX7" fmla="*/ 958882 w 1563486"/>
                <a:gd name="connsiteY7" fmla="*/ 2298385 h 4103325"/>
                <a:gd name="connsiteX8" fmla="*/ 1030293 w 1563486"/>
                <a:gd name="connsiteY8" fmla="*/ 2572992 h 4103325"/>
                <a:gd name="connsiteX9" fmla="*/ 1055596 w 1563486"/>
                <a:gd name="connsiteY9" fmla="*/ 2892840 h 4103325"/>
                <a:gd name="connsiteX10" fmla="*/ 1065562 w 1563486"/>
                <a:gd name="connsiteY10" fmla="*/ 3223327 h 4103325"/>
                <a:gd name="connsiteX11" fmla="*/ 1091156 w 1563486"/>
                <a:gd name="connsiteY11" fmla="*/ 3309640 h 4103325"/>
                <a:gd name="connsiteX12" fmla="*/ 1121733 w 1563486"/>
                <a:gd name="connsiteY12" fmla="*/ 3446847 h 4103325"/>
                <a:gd name="connsiteX13" fmla="*/ 1270605 w 1563486"/>
                <a:gd name="connsiteY13" fmla="*/ 3763479 h 4103325"/>
                <a:gd name="connsiteX14" fmla="*/ 1461802 w 1563486"/>
                <a:gd name="connsiteY14" fmla="*/ 4061527 h 4103325"/>
                <a:gd name="connsiteX15" fmla="*/ 1563402 w 1563486"/>
                <a:gd name="connsiteY15" fmla="*/ 2786447 h 4103325"/>
                <a:gd name="connsiteX16" fmla="*/ 1446562 w 1563486"/>
                <a:gd name="connsiteY16" fmla="*/ 1846647 h 4103325"/>
                <a:gd name="connsiteX17" fmla="*/ 1075528 w 1563486"/>
                <a:gd name="connsiteY17" fmla="*/ 1110142 h 4103325"/>
                <a:gd name="connsiteX18" fmla="*/ 521808 w 1563486"/>
                <a:gd name="connsiteY18" fmla="*/ 429423 h 4103325"/>
                <a:gd name="connsiteX0" fmla="*/ 521808 w 1563627"/>
                <a:gd name="connsiteY0" fmla="*/ 429423 h 4103325"/>
                <a:gd name="connsiteX1" fmla="*/ 39013 w 1563627"/>
                <a:gd name="connsiteY1" fmla="*/ 2846 h 4103325"/>
                <a:gd name="connsiteX2" fmla="*/ 8922 w 1563627"/>
                <a:gd name="connsiteY2" fmla="*/ 256607 h 4103325"/>
                <a:gd name="connsiteX3" fmla="*/ 14002 w 1563627"/>
                <a:gd name="connsiteY3" fmla="*/ 536007 h 4103325"/>
                <a:gd name="connsiteX4" fmla="*/ 161613 w 1563627"/>
                <a:gd name="connsiteY4" fmla="*/ 967807 h 4103325"/>
                <a:gd name="connsiteX5" fmla="*/ 532259 w 1563627"/>
                <a:gd name="connsiteY5" fmla="*/ 1602712 h 4103325"/>
                <a:gd name="connsiteX6" fmla="*/ 801402 w 1563627"/>
                <a:gd name="connsiteY6" fmla="*/ 1999047 h 4103325"/>
                <a:gd name="connsiteX7" fmla="*/ 958882 w 1563627"/>
                <a:gd name="connsiteY7" fmla="*/ 2298385 h 4103325"/>
                <a:gd name="connsiteX8" fmla="*/ 1030293 w 1563627"/>
                <a:gd name="connsiteY8" fmla="*/ 2572992 h 4103325"/>
                <a:gd name="connsiteX9" fmla="*/ 1055596 w 1563627"/>
                <a:gd name="connsiteY9" fmla="*/ 2892840 h 4103325"/>
                <a:gd name="connsiteX10" fmla="*/ 1065562 w 1563627"/>
                <a:gd name="connsiteY10" fmla="*/ 3223327 h 4103325"/>
                <a:gd name="connsiteX11" fmla="*/ 1091156 w 1563627"/>
                <a:gd name="connsiteY11" fmla="*/ 3309640 h 4103325"/>
                <a:gd name="connsiteX12" fmla="*/ 1121733 w 1563627"/>
                <a:gd name="connsiteY12" fmla="*/ 3446847 h 4103325"/>
                <a:gd name="connsiteX13" fmla="*/ 1270605 w 1563627"/>
                <a:gd name="connsiteY13" fmla="*/ 3763479 h 4103325"/>
                <a:gd name="connsiteX14" fmla="*/ 1461802 w 1563627"/>
                <a:gd name="connsiteY14" fmla="*/ 4061527 h 4103325"/>
                <a:gd name="connsiteX15" fmla="*/ 1563402 w 1563627"/>
                <a:gd name="connsiteY15" fmla="*/ 2786447 h 4103325"/>
                <a:gd name="connsiteX16" fmla="*/ 1436208 w 1563627"/>
                <a:gd name="connsiteY16" fmla="*/ 1862030 h 4103325"/>
                <a:gd name="connsiteX17" fmla="*/ 1075528 w 1563627"/>
                <a:gd name="connsiteY17" fmla="*/ 1110142 h 4103325"/>
                <a:gd name="connsiteX18" fmla="*/ 521808 w 1563627"/>
                <a:gd name="connsiteY18" fmla="*/ 429423 h 4103325"/>
                <a:gd name="connsiteX0" fmla="*/ 521808 w 1553310"/>
                <a:gd name="connsiteY0" fmla="*/ 429423 h 4103325"/>
                <a:gd name="connsiteX1" fmla="*/ 39013 w 1553310"/>
                <a:gd name="connsiteY1" fmla="*/ 2846 h 4103325"/>
                <a:gd name="connsiteX2" fmla="*/ 8922 w 1553310"/>
                <a:gd name="connsiteY2" fmla="*/ 256607 h 4103325"/>
                <a:gd name="connsiteX3" fmla="*/ 14002 w 1553310"/>
                <a:gd name="connsiteY3" fmla="*/ 536007 h 4103325"/>
                <a:gd name="connsiteX4" fmla="*/ 161613 w 1553310"/>
                <a:gd name="connsiteY4" fmla="*/ 967807 h 4103325"/>
                <a:gd name="connsiteX5" fmla="*/ 532259 w 1553310"/>
                <a:gd name="connsiteY5" fmla="*/ 1602712 h 4103325"/>
                <a:gd name="connsiteX6" fmla="*/ 801402 w 1553310"/>
                <a:gd name="connsiteY6" fmla="*/ 1999047 h 4103325"/>
                <a:gd name="connsiteX7" fmla="*/ 958882 w 1553310"/>
                <a:gd name="connsiteY7" fmla="*/ 2298385 h 4103325"/>
                <a:gd name="connsiteX8" fmla="*/ 1030293 w 1553310"/>
                <a:gd name="connsiteY8" fmla="*/ 2572992 h 4103325"/>
                <a:gd name="connsiteX9" fmla="*/ 1055596 w 1553310"/>
                <a:gd name="connsiteY9" fmla="*/ 2892840 h 4103325"/>
                <a:gd name="connsiteX10" fmla="*/ 1065562 w 1553310"/>
                <a:gd name="connsiteY10" fmla="*/ 3223327 h 4103325"/>
                <a:gd name="connsiteX11" fmla="*/ 1091156 w 1553310"/>
                <a:gd name="connsiteY11" fmla="*/ 3309640 h 4103325"/>
                <a:gd name="connsiteX12" fmla="*/ 1121733 w 1553310"/>
                <a:gd name="connsiteY12" fmla="*/ 3446847 h 4103325"/>
                <a:gd name="connsiteX13" fmla="*/ 1270605 w 1553310"/>
                <a:gd name="connsiteY13" fmla="*/ 3763479 h 4103325"/>
                <a:gd name="connsiteX14" fmla="*/ 1461802 w 1553310"/>
                <a:gd name="connsiteY14" fmla="*/ 4061527 h 4103325"/>
                <a:gd name="connsiteX15" fmla="*/ 1553048 w 1553310"/>
                <a:gd name="connsiteY15" fmla="*/ 2786447 h 4103325"/>
                <a:gd name="connsiteX16" fmla="*/ 1436208 w 1553310"/>
                <a:gd name="connsiteY16" fmla="*/ 1862030 h 4103325"/>
                <a:gd name="connsiteX17" fmla="*/ 1075528 w 1553310"/>
                <a:gd name="connsiteY17" fmla="*/ 1110142 h 4103325"/>
                <a:gd name="connsiteX18" fmla="*/ 521808 w 1553310"/>
                <a:gd name="connsiteY18" fmla="*/ 429423 h 4103325"/>
                <a:gd name="connsiteX0" fmla="*/ 521808 w 1558329"/>
                <a:gd name="connsiteY0" fmla="*/ 429423 h 4103325"/>
                <a:gd name="connsiteX1" fmla="*/ 39013 w 1558329"/>
                <a:gd name="connsiteY1" fmla="*/ 2846 h 4103325"/>
                <a:gd name="connsiteX2" fmla="*/ 8922 w 1558329"/>
                <a:gd name="connsiteY2" fmla="*/ 256607 h 4103325"/>
                <a:gd name="connsiteX3" fmla="*/ 14002 w 1558329"/>
                <a:gd name="connsiteY3" fmla="*/ 536007 h 4103325"/>
                <a:gd name="connsiteX4" fmla="*/ 161613 w 1558329"/>
                <a:gd name="connsiteY4" fmla="*/ 967807 h 4103325"/>
                <a:gd name="connsiteX5" fmla="*/ 532259 w 1558329"/>
                <a:gd name="connsiteY5" fmla="*/ 1602712 h 4103325"/>
                <a:gd name="connsiteX6" fmla="*/ 801402 w 1558329"/>
                <a:gd name="connsiteY6" fmla="*/ 1999047 h 4103325"/>
                <a:gd name="connsiteX7" fmla="*/ 958882 w 1558329"/>
                <a:gd name="connsiteY7" fmla="*/ 2298385 h 4103325"/>
                <a:gd name="connsiteX8" fmla="*/ 1030293 w 1558329"/>
                <a:gd name="connsiteY8" fmla="*/ 2572992 h 4103325"/>
                <a:gd name="connsiteX9" fmla="*/ 1055596 w 1558329"/>
                <a:gd name="connsiteY9" fmla="*/ 2892840 h 4103325"/>
                <a:gd name="connsiteX10" fmla="*/ 1065562 w 1558329"/>
                <a:gd name="connsiteY10" fmla="*/ 3223327 h 4103325"/>
                <a:gd name="connsiteX11" fmla="*/ 1091156 w 1558329"/>
                <a:gd name="connsiteY11" fmla="*/ 3309640 h 4103325"/>
                <a:gd name="connsiteX12" fmla="*/ 1121733 w 1558329"/>
                <a:gd name="connsiteY12" fmla="*/ 3446847 h 4103325"/>
                <a:gd name="connsiteX13" fmla="*/ 1270605 w 1558329"/>
                <a:gd name="connsiteY13" fmla="*/ 3763479 h 4103325"/>
                <a:gd name="connsiteX14" fmla="*/ 1461802 w 1558329"/>
                <a:gd name="connsiteY14" fmla="*/ 4061527 h 4103325"/>
                <a:gd name="connsiteX15" fmla="*/ 1553048 w 1558329"/>
                <a:gd name="connsiteY15" fmla="*/ 2786447 h 4103325"/>
                <a:gd name="connsiteX16" fmla="*/ 1436208 w 1558329"/>
                <a:gd name="connsiteY16" fmla="*/ 1862030 h 4103325"/>
                <a:gd name="connsiteX17" fmla="*/ 1075528 w 1558329"/>
                <a:gd name="connsiteY17" fmla="*/ 1110142 h 4103325"/>
                <a:gd name="connsiteX18" fmla="*/ 521808 w 1558329"/>
                <a:gd name="connsiteY18" fmla="*/ 429423 h 4103325"/>
                <a:gd name="connsiteX0" fmla="*/ 521808 w 1556092"/>
                <a:gd name="connsiteY0" fmla="*/ 429423 h 4063097"/>
                <a:gd name="connsiteX1" fmla="*/ 39013 w 1556092"/>
                <a:gd name="connsiteY1" fmla="*/ 2846 h 4063097"/>
                <a:gd name="connsiteX2" fmla="*/ 8922 w 1556092"/>
                <a:gd name="connsiteY2" fmla="*/ 256607 h 4063097"/>
                <a:gd name="connsiteX3" fmla="*/ 14002 w 1556092"/>
                <a:gd name="connsiteY3" fmla="*/ 536007 h 4063097"/>
                <a:gd name="connsiteX4" fmla="*/ 161613 w 1556092"/>
                <a:gd name="connsiteY4" fmla="*/ 967807 h 4063097"/>
                <a:gd name="connsiteX5" fmla="*/ 532259 w 1556092"/>
                <a:gd name="connsiteY5" fmla="*/ 1602712 h 4063097"/>
                <a:gd name="connsiteX6" fmla="*/ 801402 w 1556092"/>
                <a:gd name="connsiteY6" fmla="*/ 1999047 h 4063097"/>
                <a:gd name="connsiteX7" fmla="*/ 958882 w 1556092"/>
                <a:gd name="connsiteY7" fmla="*/ 2298385 h 4063097"/>
                <a:gd name="connsiteX8" fmla="*/ 1030293 w 1556092"/>
                <a:gd name="connsiteY8" fmla="*/ 2572992 h 4063097"/>
                <a:gd name="connsiteX9" fmla="*/ 1055596 w 1556092"/>
                <a:gd name="connsiteY9" fmla="*/ 2892840 h 4063097"/>
                <a:gd name="connsiteX10" fmla="*/ 1065562 w 1556092"/>
                <a:gd name="connsiteY10" fmla="*/ 3223327 h 4063097"/>
                <a:gd name="connsiteX11" fmla="*/ 1091156 w 1556092"/>
                <a:gd name="connsiteY11" fmla="*/ 3309640 h 4063097"/>
                <a:gd name="connsiteX12" fmla="*/ 1121733 w 1556092"/>
                <a:gd name="connsiteY12" fmla="*/ 3446847 h 4063097"/>
                <a:gd name="connsiteX13" fmla="*/ 1270605 w 1556092"/>
                <a:gd name="connsiteY13" fmla="*/ 3763479 h 4063097"/>
                <a:gd name="connsiteX14" fmla="*/ 1461802 w 1556092"/>
                <a:gd name="connsiteY14" fmla="*/ 4061527 h 4063097"/>
                <a:gd name="connsiteX15" fmla="*/ 1516806 w 1556092"/>
                <a:gd name="connsiteY15" fmla="*/ 3630586 h 4063097"/>
                <a:gd name="connsiteX16" fmla="*/ 1553048 w 1556092"/>
                <a:gd name="connsiteY16" fmla="*/ 2786447 h 4063097"/>
                <a:gd name="connsiteX17" fmla="*/ 1436208 w 1556092"/>
                <a:gd name="connsiteY17" fmla="*/ 1862030 h 4063097"/>
                <a:gd name="connsiteX18" fmla="*/ 1075528 w 1556092"/>
                <a:gd name="connsiteY18" fmla="*/ 1110142 h 4063097"/>
                <a:gd name="connsiteX19" fmla="*/ 521808 w 1556092"/>
                <a:gd name="connsiteY19" fmla="*/ 429423 h 4063097"/>
                <a:gd name="connsiteX0" fmla="*/ 521808 w 1554644"/>
                <a:gd name="connsiteY0" fmla="*/ 429423 h 4063326"/>
                <a:gd name="connsiteX1" fmla="*/ 39013 w 1554644"/>
                <a:gd name="connsiteY1" fmla="*/ 2846 h 4063326"/>
                <a:gd name="connsiteX2" fmla="*/ 8922 w 1554644"/>
                <a:gd name="connsiteY2" fmla="*/ 256607 h 4063326"/>
                <a:gd name="connsiteX3" fmla="*/ 14002 w 1554644"/>
                <a:gd name="connsiteY3" fmla="*/ 536007 h 4063326"/>
                <a:gd name="connsiteX4" fmla="*/ 161613 w 1554644"/>
                <a:gd name="connsiteY4" fmla="*/ 967807 h 4063326"/>
                <a:gd name="connsiteX5" fmla="*/ 532259 w 1554644"/>
                <a:gd name="connsiteY5" fmla="*/ 1602712 h 4063326"/>
                <a:gd name="connsiteX6" fmla="*/ 801402 w 1554644"/>
                <a:gd name="connsiteY6" fmla="*/ 1999047 h 4063326"/>
                <a:gd name="connsiteX7" fmla="*/ 958882 w 1554644"/>
                <a:gd name="connsiteY7" fmla="*/ 2298385 h 4063326"/>
                <a:gd name="connsiteX8" fmla="*/ 1030293 w 1554644"/>
                <a:gd name="connsiteY8" fmla="*/ 2572992 h 4063326"/>
                <a:gd name="connsiteX9" fmla="*/ 1055596 w 1554644"/>
                <a:gd name="connsiteY9" fmla="*/ 2892840 h 4063326"/>
                <a:gd name="connsiteX10" fmla="*/ 1065562 w 1554644"/>
                <a:gd name="connsiteY10" fmla="*/ 3223327 h 4063326"/>
                <a:gd name="connsiteX11" fmla="*/ 1091156 w 1554644"/>
                <a:gd name="connsiteY11" fmla="*/ 3309640 h 4063326"/>
                <a:gd name="connsiteX12" fmla="*/ 1121733 w 1554644"/>
                <a:gd name="connsiteY12" fmla="*/ 3446847 h 4063326"/>
                <a:gd name="connsiteX13" fmla="*/ 1270605 w 1554644"/>
                <a:gd name="connsiteY13" fmla="*/ 3763479 h 4063326"/>
                <a:gd name="connsiteX14" fmla="*/ 1461802 w 1554644"/>
                <a:gd name="connsiteY14" fmla="*/ 4061527 h 4063326"/>
                <a:gd name="connsiteX15" fmla="*/ 1501275 w 1554644"/>
                <a:gd name="connsiteY15" fmla="*/ 3620331 h 4063326"/>
                <a:gd name="connsiteX16" fmla="*/ 1553048 w 1554644"/>
                <a:gd name="connsiteY16" fmla="*/ 2786447 h 4063326"/>
                <a:gd name="connsiteX17" fmla="*/ 1436208 w 1554644"/>
                <a:gd name="connsiteY17" fmla="*/ 1862030 h 4063326"/>
                <a:gd name="connsiteX18" fmla="*/ 1075528 w 1554644"/>
                <a:gd name="connsiteY18" fmla="*/ 1110142 h 4063326"/>
                <a:gd name="connsiteX19" fmla="*/ 521808 w 1554644"/>
                <a:gd name="connsiteY19" fmla="*/ 429423 h 4063326"/>
                <a:gd name="connsiteX0" fmla="*/ 521808 w 1554644"/>
                <a:gd name="connsiteY0" fmla="*/ 429423 h 4042954"/>
                <a:gd name="connsiteX1" fmla="*/ 39013 w 1554644"/>
                <a:gd name="connsiteY1" fmla="*/ 2846 h 4042954"/>
                <a:gd name="connsiteX2" fmla="*/ 8922 w 1554644"/>
                <a:gd name="connsiteY2" fmla="*/ 256607 h 4042954"/>
                <a:gd name="connsiteX3" fmla="*/ 14002 w 1554644"/>
                <a:gd name="connsiteY3" fmla="*/ 536007 h 4042954"/>
                <a:gd name="connsiteX4" fmla="*/ 161613 w 1554644"/>
                <a:gd name="connsiteY4" fmla="*/ 967807 h 4042954"/>
                <a:gd name="connsiteX5" fmla="*/ 532259 w 1554644"/>
                <a:gd name="connsiteY5" fmla="*/ 1602712 h 4042954"/>
                <a:gd name="connsiteX6" fmla="*/ 801402 w 1554644"/>
                <a:gd name="connsiteY6" fmla="*/ 1999047 h 4042954"/>
                <a:gd name="connsiteX7" fmla="*/ 958882 w 1554644"/>
                <a:gd name="connsiteY7" fmla="*/ 2298385 h 4042954"/>
                <a:gd name="connsiteX8" fmla="*/ 1030293 w 1554644"/>
                <a:gd name="connsiteY8" fmla="*/ 2572992 h 4042954"/>
                <a:gd name="connsiteX9" fmla="*/ 1055596 w 1554644"/>
                <a:gd name="connsiteY9" fmla="*/ 2892840 h 4042954"/>
                <a:gd name="connsiteX10" fmla="*/ 1065562 w 1554644"/>
                <a:gd name="connsiteY10" fmla="*/ 3223327 h 4042954"/>
                <a:gd name="connsiteX11" fmla="*/ 1091156 w 1554644"/>
                <a:gd name="connsiteY11" fmla="*/ 3309640 h 4042954"/>
                <a:gd name="connsiteX12" fmla="*/ 1121733 w 1554644"/>
                <a:gd name="connsiteY12" fmla="*/ 3446847 h 4042954"/>
                <a:gd name="connsiteX13" fmla="*/ 1270605 w 1554644"/>
                <a:gd name="connsiteY13" fmla="*/ 3763479 h 4042954"/>
                <a:gd name="connsiteX14" fmla="*/ 1446271 w 1554644"/>
                <a:gd name="connsiteY14" fmla="*/ 4041016 h 4042954"/>
                <a:gd name="connsiteX15" fmla="*/ 1501275 w 1554644"/>
                <a:gd name="connsiteY15" fmla="*/ 3620331 h 4042954"/>
                <a:gd name="connsiteX16" fmla="*/ 1553048 w 1554644"/>
                <a:gd name="connsiteY16" fmla="*/ 2786447 h 4042954"/>
                <a:gd name="connsiteX17" fmla="*/ 1436208 w 1554644"/>
                <a:gd name="connsiteY17" fmla="*/ 1862030 h 4042954"/>
                <a:gd name="connsiteX18" fmla="*/ 1075528 w 1554644"/>
                <a:gd name="connsiteY18" fmla="*/ 1110142 h 4042954"/>
                <a:gd name="connsiteX19" fmla="*/ 521808 w 1554644"/>
                <a:gd name="connsiteY19" fmla="*/ 429423 h 4042954"/>
                <a:gd name="connsiteX0" fmla="*/ 521808 w 1554562"/>
                <a:gd name="connsiteY0" fmla="*/ 429423 h 4045991"/>
                <a:gd name="connsiteX1" fmla="*/ 39013 w 1554562"/>
                <a:gd name="connsiteY1" fmla="*/ 2846 h 4045991"/>
                <a:gd name="connsiteX2" fmla="*/ 8922 w 1554562"/>
                <a:gd name="connsiteY2" fmla="*/ 256607 h 4045991"/>
                <a:gd name="connsiteX3" fmla="*/ 14002 w 1554562"/>
                <a:gd name="connsiteY3" fmla="*/ 536007 h 4045991"/>
                <a:gd name="connsiteX4" fmla="*/ 161613 w 1554562"/>
                <a:gd name="connsiteY4" fmla="*/ 967807 h 4045991"/>
                <a:gd name="connsiteX5" fmla="*/ 532259 w 1554562"/>
                <a:gd name="connsiteY5" fmla="*/ 1602712 h 4045991"/>
                <a:gd name="connsiteX6" fmla="*/ 801402 w 1554562"/>
                <a:gd name="connsiteY6" fmla="*/ 1999047 h 4045991"/>
                <a:gd name="connsiteX7" fmla="*/ 958882 w 1554562"/>
                <a:gd name="connsiteY7" fmla="*/ 2298385 h 4045991"/>
                <a:gd name="connsiteX8" fmla="*/ 1030293 w 1554562"/>
                <a:gd name="connsiteY8" fmla="*/ 2572992 h 4045991"/>
                <a:gd name="connsiteX9" fmla="*/ 1055596 w 1554562"/>
                <a:gd name="connsiteY9" fmla="*/ 2892840 h 4045991"/>
                <a:gd name="connsiteX10" fmla="*/ 1065562 w 1554562"/>
                <a:gd name="connsiteY10" fmla="*/ 3223327 h 4045991"/>
                <a:gd name="connsiteX11" fmla="*/ 1091156 w 1554562"/>
                <a:gd name="connsiteY11" fmla="*/ 3309640 h 4045991"/>
                <a:gd name="connsiteX12" fmla="*/ 1121733 w 1554562"/>
                <a:gd name="connsiteY12" fmla="*/ 3446847 h 4045991"/>
                <a:gd name="connsiteX13" fmla="*/ 1270605 w 1554562"/>
                <a:gd name="connsiteY13" fmla="*/ 3763479 h 4045991"/>
                <a:gd name="connsiteX14" fmla="*/ 1446271 w 1554562"/>
                <a:gd name="connsiteY14" fmla="*/ 4041016 h 4045991"/>
                <a:gd name="connsiteX15" fmla="*/ 1480569 w 1554562"/>
                <a:gd name="connsiteY15" fmla="*/ 3917741 h 4045991"/>
                <a:gd name="connsiteX16" fmla="*/ 1501275 w 1554562"/>
                <a:gd name="connsiteY16" fmla="*/ 3620331 h 4045991"/>
                <a:gd name="connsiteX17" fmla="*/ 1553048 w 1554562"/>
                <a:gd name="connsiteY17" fmla="*/ 2786447 h 4045991"/>
                <a:gd name="connsiteX18" fmla="*/ 1436208 w 1554562"/>
                <a:gd name="connsiteY18" fmla="*/ 1862030 h 4045991"/>
                <a:gd name="connsiteX19" fmla="*/ 1075528 w 1554562"/>
                <a:gd name="connsiteY19" fmla="*/ 1110142 h 4045991"/>
                <a:gd name="connsiteX20" fmla="*/ 521808 w 1554562"/>
                <a:gd name="connsiteY20" fmla="*/ 429423 h 4045991"/>
                <a:gd name="connsiteX0" fmla="*/ 521808 w 1554562"/>
                <a:gd name="connsiteY0" fmla="*/ 429423 h 4045071"/>
                <a:gd name="connsiteX1" fmla="*/ 39013 w 1554562"/>
                <a:gd name="connsiteY1" fmla="*/ 2846 h 4045071"/>
                <a:gd name="connsiteX2" fmla="*/ 8922 w 1554562"/>
                <a:gd name="connsiteY2" fmla="*/ 256607 h 4045071"/>
                <a:gd name="connsiteX3" fmla="*/ 14002 w 1554562"/>
                <a:gd name="connsiteY3" fmla="*/ 536007 h 4045071"/>
                <a:gd name="connsiteX4" fmla="*/ 161613 w 1554562"/>
                <a:gd name="connsiteY4" fmla="*/ 967807 h 4045071"/>
                <a:gd name="connsiteX5" fmla="*/ 532259 w 1554562"/>
                <a:gd name="connsiteY5" fmla="*/ 1602712 h 4045071"/>
                <a:gd name="connsiteX6" fmla="*/ 801402 w 1554562"/>
                <a:gd name="connsiteY6" fmla="*/ 1999047 h 4045071"/>
                <a:gd name="connsiteX7" fmla="*/ 958882 w 1554562"/>
                <a:gd name="connsiteY7" fmla="*/ 2298385 h 4045071"/>
                <a:gd name="connsiteX8" fmla="*/ 1030293 w 1554562"/>
                <a:gd name="connsiteY8" fmla="*/ 2572992 h 4045071"/>
                <a:gd name="connsiteX9" fmla="*/ 1055596 w 1554562"/>
                <a:gd name="connsiteY9" fmla="*/ 2892840 h 4045071"/>
                <a:gd name="connsiteX10" fmla="*/ 1065562 w 1554562"/>
                <a:gd name="connsiteY10" fmla="*/ 3223327 h 4045071"/>
                <a:gd name="connsiteX11" fmla="*/ 1091156 w 1554562"/>
                <a:gd name="connsiteY11" fmla="*/ 3309640 h 4045071"/>
                <a:gd name="connsiteX12" fmla="*/ 1121733 w 1554562"/>
                <a:gd name="connsiteY12" fmla="*/ 3446847 h 4045071"/>
                <a:gd name="connsiteX13" fmla="*/ 1270605 w 1554562"/>
                <a:gd name="connsiteY13" fmla="*/ 3763479 h 4045071"/>
                <a:gd name="connsiteX14" fmla="*/ 1446271 w 1554562"/>
                <a:gd name="connsiteY14" fmla="*/ 4041016 h 4045071"/>
                <a:gd name="connsiteX15" fmla="*/ 1465038 w 1554562"/>
                <a:gd name="connsiteY15" fmla="*/ 3907485 h 4045071"/>
                <a:gd name="connsiteX16" fmla="*/ 1501275 w 1554562"/>
                <a:gd name="connsiteY16" fmla="*/ 3620331 h 4045071"/>
                <a:gd name="connsiteX17" fmla="*/ 1553048 w 1554562"/>
                <a:gd name="connsiteY17" fmla="*/ 2786447 h 4045071"/>
                <a:gd name="connsiteX18" fmla="*/ 1436208 w 1554562"/>
                <a:gd name="connsiteY18" fmla="*/ 1862030 h 4045071"/>
                <a:gd name="connsiteX19" fmla="*/ 1075528 w 1554562"/>
                <a:gd name="connsiteY19" fmla="*/ 1110142 h 4045071"/>
                <a:gd name="connsiteX20" fmla="*/ 521808 w 1554562"/>
                <a:gd name="connsiteY20" fmla="*/ 429423 h 4045071"/>
                <a:gd name="connsiteX0" fmla="*/ 521808 w 1554562"/>
                <a:gd name="connsiteY0" fmla="*/ 429423 h 4025481"/>
                <a:gd name="connsiteX1" fmla="*/ 39013 w 1554562"/>
                <a:gd name="connsiteY1" fmla="*/ 2846 h 4025481"/>
                <a:gd name="connsiteX2" fmla="*/ 8922 w 1554562"/>
                <a:gd name="connsiteY2" fmla="*/ 256607 h 4025481"/>
                <a:gd name="connsiteX3" fmla="*/ 14002 w 1554562"/>
                <a:gd name="connsiteY3" fmla="*/ 536007 h 4025481"/>
                <a:gd name="connsiteX4" fmla="*/ 161613 w 1554562"/>
                <a:gd name="connsiteY4" fmla="*/ 967807 h 4025481"/>
                <a:gd name="connsiteX5" fmla="*/ 532259 w 1554562"/>
                <a:gd name="connsiteY5" fmla="*/ 1602712 h 4025481"/>
                <a:gd name="connsiteX6" fmla="*/ 801402 w 1554562"/>
                <a:gd name="connsiteY6" fmla="*/ 1999047 h 4025481"/>
                <a:gd name="connsiteX7" fmla="*/ 958882 w 1554562"/>
                <a:gd name="connsiteY7" fmla="*/ 2298385 h 4025481"/>
                <a:gd name="connsiteX8" fmla="*/ 1030293 w 1554562"/>
                <a:gd name="connsiteY8" fmla="*/ 2572992 h 4025481"/>
                <a:gd name="connsiteX9" fmla="*/ 1055596 w 1554562"/>
                <a:gd name="connsiteY9" fmla="*/ 2892840 h 4025481"/>
                <a:gd name="connsiteX10" fmla="*/ 1065562 w 1554562"/>
                <a:gd name="connsiteY10" fmla="*/ 3223327 h 4025481"/>
                <a:gd name="connsiteX11" fmla="*/ 1091156 w 1554562"/>
                <a:gd name="connsiteY11" fmla="*/ 3309640 h 4025481"/>
                <a:gd name="connsiteX12" fmla="*/ 1121733 w 1554562"/>
                <a:gd name="connsiteY12" fmla="*/ 3446847 h 4025481"/>
                <a:gd name="connsiteX13" fmla="*/ 1270605 w 1554562"/>
                <a:gd name="connsiteY13" fmla="*/ 3763479 h 4025481"/>
                <a:gd name="connsiteX14" fmla="*/ 1430740 w 1554562"/>
                <a:gd name="connsiteY14" fmla="*/ 4020505 h 4025481"/>
                <a:gd name="connsiteX15" fmla="*/ 1465038 w 1554562"/>
                <a:gd name="connsiteY15" fmla="*/ 3907485 h 4025481"/>
                <a:gd name="connsiteX16" fmla="*/ 1501275 w 1554562"/>
                <a:gd name="connsiteY16" fmla="*/ 3620331 h 4025481"/>
                <a:gd name="connsiteX17" fmla="*/ 1553048 w 1554562"/>
                <a:gd name="connsiteY17" fmla="*/ 2786447 h 4025481"/>
                <a:gd name="connsiteX18" fmla="*/ 1436208 w 1554562"/>
                <a:gd name="connsiteY18" fmla="*/ 1862030 h 4025481"/>
                <a:gd name="connsiteX19" fmla="*/ 1075528 w 1554562"/>
                <a:gd name="connsiteY19" fmla="*/ 1110142 h 4025481"/>
                <a:gd name="connsiteX20" fmla="*/ 521808 w 1554562"/>
                <a:gd name="connsiteY20" fmla="*/ 429423 h 4025481"/>
                <a:gd name="connsiteX0" fmla="*/ 521808 w 1554562"/>
                <a:gd name="connsiteY0" fmla="*/ 429423 h 4006383"/>
                <a:gd name="connsiteX1" fmla="*/ 39013 w 1554562"/>
                <a:gd name="connsiteY1" fmla="*/ 2846 h 4006383"/>
                <a:gd name="connsiteX2" fmla="*/ 8922 w 1554562"/>
                <a:gd name="connsiteY2" fmla="*/ 256607 h 4006383"/>
                <a:gd name="connsiteX3" fmla="*/ 14002 w 1554562"/>
                <a:gd name="connsiteY3" fmla="*/ 536007 h 4006383"/>
                <a:gd name="connsiteX4" fmla="*/ 161613 w 1554562"/>
                <a:gd name="connsiteY4" fmla="*/ 967807 h 4006383"/>
                <a:gd name="connsiteX5" fmla="*/ 532259 w 1554562"/>
                <a:gd name="connsiteY5" fmla="*/ 1602712 h 4006383"/>
                <a:gd name="connsiteX6" fmla="*/ 801402 w 1554562"/>
                <a:gd name="connsiteY6" fmla="*/ 1999047 h 4006383"/>
                <a:gd name="connsiteX7" fmla="*/ 958882 w 1554562"/>
                <a:gd name="connsiteY7" fmla="*/ 2298385 h 4006383"/>
                <a:gd name="connsiteX8" fmla="*/ 1030293 w 1554562"/>
                <a:gd name="connsiteY8" fmla="*/ 2572992 h 4006383"/>
                <a:gd name="connsiteX9" fmla="*/ 1055596 w 1554562"/>
                <a:gd name="connsiteY9" fmla="*/ 2892840 h 4006383"/>
                <a:gd name="connsiteX10" fmla="*/ 1065562 w 1554562"/>
                <a:gd name="connsiteY10" fmla="*/ 3223327 h 4006383"/>
                <a:gd name="connsiteX11" fmla="*/ 1091156 w 1554562"/>
                <a:gd name="connsiteY11" fmla="*/ 3309640 h 4006383"/>
                <a:gd name="connsiteX12" fmla="*/ 1121733 w 1554562"/>
                <a:gd name="connsiteY12" fmla="*/ 3446847 h 4006383"/>
                <a:gd name="connsiteX13" fmla="*/ 1270605 w 1554562"/>
                <a:gd name="connsiteY13" fmla="*/ 3763479 h 4006383"/>
                <a:gd name="connsiteX14" fmla="*/ 1430740 w 1554562"/>
                <a:gd name="connsiteY14" fmla="*/ 3999993 h 4006383"/>
                <a:gd name="connsiteX15" fmla="*/ 1465038 w 1554562"/>
                <a:gd name="connsiteY15" fmla="*/ 3907485 h 4006383"/>
                <a:gd name="connsiteX16" fmla="*/ 1501275 w 1554562"/>
                <a:gd name="connsiteY16" fmla="*/ 3620331 h 4006383"/>
                <a:gd name="connsiteX17" fmla="*/ 1553048 w 1554562"/>
                <a:gd name="connsiteY17" fmla="*/ 2786447 h 4006383"/>
                <a:gd name="connsiteX18" fmla="*/ 1436208 w 1554562"/>
                <a:gd name="connsiteY18" fmla="*/ 1862030 h 4006383"/>
                <a:gd name="connsiteX19" fmla="*/ 1075528 w 1554562"/>
                <a:gd name="connsiteY19" fmla="*/ 1110142 h 4006383"/>
                <a:gd name="connsiteX20" fmla="*/ 521808 w 1554562"/>
                <a:gd name="connsiteY20" fmla="*/ 429423 h 4006383"/>
                <a:gd name="connsiteX0" fmla="*/ 625768 w 1658522"/>
                <a:gd name="connsiteY0" fmla="*/ 429423 h 4006383"/>
                <a:gd name="connsiteX1" fmla="*/ 142973 w 1658522"/>
                <a:gd name="connsiteY1" fmla="*/ 2846 h 4006383"/>
                <a:gd name="connsiteX2" fmla="*/ 112882 w 1658522"/>
                <a:gd name="connsiteY2" fmla="*/ 256607 h 4006383"/>
                <a:gd name="connsiteX3" fmla="*/ 3755 w 1658522"/>
                <a:gd name="connsiteY3" fmla="*/ 455319 h 4006383"/>
                <a:gd name="connsiteX4" fmla="*/ 265573 w 1658522"/>
                <a:gd name="connsiteY4" fmla="*/ 967807 h 4006383"/>
                <a:gd name="connsiteX5" fmla="*/ 636219 w 1658522"/>
                <a:gd name="connsiteY5" fmla="*/ 1602712 h 4006383"/>
                <a:gd name="connsiteX6" fmla="*/ 905362 w 1658522"/>
                <a:gd name="connsiteY6" fmla="*/ 1999047 h 4006383"/>
                <a:gd name="connsiteX7" fmla="*/ 1062842 w 1658522"/>
                <a:gd name="connsiteY7" fmla="*/ 2298385 h 4006383"/>
                <a:gd name="connsiteX8" fmla="*/ 1134253 w 1658522"/>
                <a:gd name="connsiteY8" fmla="*/ 2572992 h 4006383"/>
                <a:gd name="connsiteX9" fmla="*/ 1159556 w 1658522"/>
                <a:gd name="connsiteY9" fmla="*/ 2892840 h 4006383"/>
                <a:gd name="connsiteX10" fmla="*/ 1169522 w 1658522"/>
                <a:gd name="connsiteY10" fmla="*/ 3223327 h 4006383"/>
                <a:gd name="connsiteX11" fmla="*/ 1195116 w 1658522"/>
                <a:gd name="connsiteY11" fmla="*/ 3309640 h 4006383"/>
                <a:gd name="connsiteX12" fmla="*/ 1225693 w 1658522"/>
                <a:gd name="connsiteY12" fmla="*/ 3446847 h 4006383"/>
                <a:gd name="connsiteX13" fmla="*/ 1374565 w 1658522"/>
                <a:gd name="connsiteY13" fmla="*/ 3763479 h 4006383"/>
                <a:gd name="connsiteX14" fmla="*/ 1534700 w 1658522"/>
                <a:gd name="connsiteY14" fmla="*/ 3999993 h 4006383"/>
                <a:gd name="connsiteX15" fmla="*/ 1568998 w 1658522"/>
                <a:gd name="connsiteY15" fmla="*/ 3907485 h 4006383"/>
                <a:gd name="connsiteX16" fmla="*/ 1605235 w 1658522"/>
                <a:gd name="connsiteY16" fmla="*/ 3620331 h 4006383"/>
                <a:gd name="connsiteX17" fmla="*/ 1657008 w 1658522"/>
                <a:gd name="connsiteY17" fmla="*/ 2786447 h 4006383"/>
                <a:gd name="connsiteX18" fmla="*/ 1540168 w 1658522"/>
                <a:gd name="connsiteY18" fmla="*/ 1862030 h 4006383"/>
                <a:gd name="connsiteX19" fmla="*/ 1179488 w 1658522"/>
                <a:gd name="connsiteY19" fmla="*/ 1110142 h 4006383"/>
                <a:gd name="connsiteX20" fmla="*/ 625768 w 1658522"/>
                <a:gd name="connsiteY20" fmla="*/ 429423 h 4006383"/>
                <a:gd name="connsiteX0" fmla="*/ 709268 w 1742022"/>
                <a:gd name="connsiteY0" fmla="*/ 429423 h 4006383"/>
                <a:gd name="connsiteX1" fmla="*/ 226473 w 1742022"/>
                <a:gd name="connsiteY1" fmla="*/ 2846 h 4006383"/>
                <a:gd name="connsiteX2" fmla="*/ 6035 w 1742022"/>
                <a:gd name="connsiteY2" fmla="*/ 129811 h 4006383"/>
                <a:gd name="connsiteX3" fmla="*/ 87255 w 1742022"/>
                <a:gd name="connsiteY3" fmla="*/ 455319 h 4006383"/>
                <a:gd name="connsiteX4" fmla="*/ 349073 w 1742022"/>
                <a:gd name="connsiteY4" fmla="*/ 967807 h 4006383"/>
                <a:gd name="connsiteX5" fmla="*/ 719719 w 1742022"/>
                <a:gd name="connsiteY5" fmla="*/ 1602712 h 4006383"/>
                <a:gd name="connsiteX6" fmla="*/ 988862 w 1742022"/>
                <a:gd name="connsiteY6" fmla="*/ 1999047 h 4006383"/>
                <a:gd name="connsiteX7" fmla="*/ 1146342 w 1742022"/>
                <a:gd name="connsiteY7" fmla="*/ 2298385 h 4006383"/>
                <a:gd name="connsiteX8" fmla="*/ 1217753 w 1742022"/>
                <a:gd name="connsiteY8" fmla="*/ 2572992 h 4006383"/>
                <a:gd name="connsiteX9" fmla="*/ 1243056 w 1742022"/>
                <a:gd name="connsiteY9" fmla="*/ 2892840 h 4006383"/>
                <a:gd name="connsiteX10" fmla="*/ 1253022 w 1742022"/>
                <a:gd name="connsiteY10" fmla="*/ 3223327 h 4006383"/>
                <a:gd name="connsiteX11" fmla="*/ 1278616 w 1742022"/>
                <a:gd name="connsiteY11" fmla="*/ 3309640 h 4006383"/>
                <a:gd name="connsiteX12" fmla="*/ 1309193 w 1742022"/>
                <a:gd name="connsiteY12" fmla="*/ 3446847 h 4006383"/>
                <a:gd name="connsiteX13" fmla="*/ 1458065 w 1742022"/>
                <a:gd name="connsiteY13" fmla="*/ 3763479 h 4006383"/>
                <a:gd name="connsiteX14" fmla="*/ 1618200 w 1742022"/>
                <a:gd name="connsiteY14" fmla="*/ 3999993 h 4006383"/>
                <a:gd name="connsiteX15" fmla="*/ 1652498 w 1742022"/>
                <a:gd name="connsiteY15" fmla="*/ 3907485 h 4006383"/>
                <a:gd name="connsiteX16" fmla="*/ 1688735 w 1742022"/>
                <a:gd name="connsiteY16" fmla="*/ 3620331 h 4006383"/>
                <a:gd name="connsiteX17" fmla="*/ 1740508 w 1742022"/>
                <a:gd name="connsiteY17" fmla="*/ 2786447 h 4006383"/>
                <a:gd name="connsiteX18" fmla="*/ 1623668 w 1742022"/>
                <a:gd name="connsiteY18" fmla="*/ 1862030 h 4006383"/>
                <a:gd name="connsiteX19" fmla="*/ 1262988 w 1742022"/>
                <a:gd name="connsiteY19" fmla="*/ 1110142 h 4006383"/>
                <a:gd name="connsiteX20" fmla="*/ 709268 w 1742022"/>
                <a:gd name="connsiteY20" fmla="*/ 429423 h 4006383"/>
                <a:gd name="connsiteX0" fmla="*/ 704048 w 1736802"/>
                <a:gd name="connsiteY0" fmla="*/ 303445 h 3880405"/>
                <a:gd name="connsiteX1" fmla="*/ 119734 w 1736802"/>
                <a:gd name="connsiteY1" fmla="*/ 130460 h 3880405"/>
                <a:gd name="connsiteX2" fmla="*/ 815 w 1736802"/>
                <a:gd name="connsiteY2" fmla="*/ 3833 h 3880405"/>
                <a:gd name="connsiteX3" fmla="*/ 82035 w 1736802"/>
                <a:gd name="connsiteY3" fmla="*/ 329341 h 3880405"/>
                <a:gd name="connsiteX4" fmla="*/ 343853 w 1736802"/>
                <a:gd name="connsiteY4" fmla="*/ 841829 h 3880405"/>
                <a:gd name="connsiteX5" fmla="*/ 714499 w 1736802"/>
                <a:gd name="connsiteY5" fmla="*/ 1476734 h 3880405"/>
                <a:gd name="connsiteX6" fmla="*/ 983642 w 1736802"/>
                <a:gd name="connsiteY6" fmla="*/ 1873069 h 3880405"/>
                <a:gd name="connsiteX7" fmla="*/ 1141122 w 1736802"/>
                <a:gd name="connsiteY7" fmla="*/ 2172407 h 3880405"/>
                <a:gd name="connsiteX8" fmla="*/ 1212533 w 1736802"/>
                <a:gd name="connsiteY8" fmla="*/ 2447014 h 3880405"/>
                <a:gd name="connsiteX9" fmla="*/ 1237836 w 1736802"/>
                <a:gd name="connsiteY9" fmla="*/ 2766862 h 3880405"/>
                <a:gd name="connsiteX10" fmla="*/ 1247802 w 1736802"/>
                <a:gd name="connsiteY10" fmla="*/ 3097349 h 3880405"/>
                <a:gd name="connsiteX11" fmla="*/ 1273396 w 1736802"/>
                <a:gd name="connsiteY11" fmla="*/ 3183662 h 3880405"/>
                <a:gd name="connsiteX12" fmla="*/ 1303973 w 1736802"/>
                <a:gd name="connsiteY12" fmla="*/ 3320869 h 3880405"/>
                <a:gd name="connsiteX13" fmla="*/ 1452845 w 1736802"/>
                <a:gd name="connsiteY13" fmla="*/ 3637501 h 3880405"/>
                <a:gd name="connsiteX14" fmla="*/ 1612980 w 1736802"/>
                <a:gd name="connsiteY14" fmla="*/ 3874015 h 3880405"/>
                <a:gd name="connsiteX15" fmla="*/ 1647278 w 1736802"/>
                <a:gd name="connsiteY15" fmla="*/ 3781507 h 3880405"/>
                <a:gd name="connsiteX16" fmla="*/ 1683515 w 1736802"/>
                <a:gd name="connsiteY16" fmla="*/ 3494353 h 3880405"/>
                <a:gd name="connsiteX17" fmla="*/ 1735288 w 1736802"/>
                <a:gd name="connsiteY17" fmla="*/ 2660469 h 3880405"/>
                <a:gd name="connsiteX18" fmla="*/ 1618448 w 1736802"/>
                <a:gd name="connsiteY18" fmla="*/ 1736052 h 3880405"/>
                <a:gd name="connsiteX19" fmla="*/ 1257768 w 1736802"/>
                <a:gd name="connsiteY19" fmla="*/ 984164 h 3880405"/>
                <a:gd name="connsiteX20" fmla="*/ 704048 w 1736802"/>
                <a:gd name="connsiteY20" fmla="*/ 303445 h 3880405"/>
                <a:gd name="connsiteX0" fmla="*/ 640600 w 1736802"/>
                <a:gd name="connsiteY0" fmla="*/ 533982 h 3880405"/>
                <a:gd name="connsiteX1" fmla="*/ 119734 w 1736802"/>
                <a:gd name="connsiteY1" fmla="*/ 130460 h 3880405"/>
                <a:gd name="connsiteX2" fmla="*/ 815 w 1736802"/>
                <a:gd name="connsiteY2" fmla="*/ 3833 h 3880405"/>
                <a:gd name="connsiteX3" fmla="*/ 82035 w 1736802"/>
                <a:gd name="connsiteY3" fmla="*/ 329341 h 3880405"/>
                <a:gd name="connsiteX4" fmla="*/ 343853 w 1736802"/>
                <a:gd name="connsiteY4" fmla="*/ 841829 h 3880405"/>
                <a:gd name="connsiteX5" fmla="*/ 714499 w 1736802"/>
                <a:gd name="connsiteY5" fmla="*/ 1476734 h 3880405"/>
                <a:gd name="connsiteX6" fmla="*/ 983642 w 1736802"/>
                <a:gd name="connsiteY6" fmla="*/ 1873069 h 3880405"/>
                <a:gd name="connsiteX7" fmla="*/ 1141122 w 1736802"/>
                <a:gd name="connsiteY7" fmla="*/ 2172407 h 3880405"/>
                <a:gd name="connsiteX8" fmla="*/ 1212533 w 1736802"/>
                <a:gd name="connsiteY8" fmla="*/ 2447014 h 3880405"/>
                <a:gd name="connsiteX9" fmla="*/ 1237836 w 1736802"/>
                <a:gd name="connsiteY9" fmla="*/ 2766862 h 3880405"/>
                <a:gd name="connsiteX10" fmla="*/ 1247802 w 1736802"/>
                <a:gd name="connsiteY10" fmla="*/ 3097349 h 3880405"/>
                <a:gd name="connsiteX11" fmla="*/ 1273396 w 1736802"/>
                <a:gd name="connsiteY11" fmla="*/ 3183662 h 3880405"/>
                <a:gd name="connsiteX12" fmla="*/ 1303973 w 1736802"/>
                <a:gd name="connsiteY12" fmla="*/ 3320869 h 3880405"/>
                <a:gd name="connsiteX13" fmla="*/ 1452845 w 1736802"/>
                <a:gd name="connsiteY13" fmla="*/ 3637501 h 3880405"/>
                <a:gd name="connsiteX14" fmla="*/ 1612980 w 1736802"/>
                <a:gd name="connsiteY14" fmla="*/ 3874015 h 3880405"/>
                <a:gd name="connsiteX15" fmla="*/ 1647278 w 1736802"/>
                <a:gd name="connsiteY15" fmla="*/ 3781507 h 3880405"/>
                <a:gd name="connsiteX16" fmla="*/ 1683515 w 1736802"/>
                <a:gd name="connsiteY16" fmla="*/ 3494353 h 3880405"/>
                <a:gd name="connsiteX17" fmla="*/ 1735288 w 1736802"/>
                <a:gd name="connsiteY17" fmla="*/ 2660469 h 3880405"/>
                <a:gd name="connsiteX18" fmla="*/ 1618448 w 1736802"/>
                <a:gd name="connsiteY18" fmla="*/ 1736052 h 3880405"/>
                <a:gd name="connsiteX19" fmla="*/ 1257768 w 1736802"/>
                <a:gd name="connsiteY19" fmla="*/ 984164 h 3880405"/>
                <a:gd name="connsiteX20" fmla="*/ 640600 w 1736802"/>
                <a:gd name="connsiteY20" fmla="*/ 533982 h 3880405"/>
                <a:gd name="connsiteX0" fmla="*/ 640600 w 1736802"/>
                <a:gd name="connsiteY0" fmla="*/ 533982 h 3880405"/>
                <a:gd name="connsiteX1" fmla="*/ 119734 w 1736802"/>
                <a:gd name="connsiteY1" fmla="*/ 130460 h 3880405"/>
                <a:gd name="connsiteX2" fmla="*/ 815 w 1736802"/>
                <a:gd name="connsiteY2" fmla="*/ 3833 h 3880405"/>
                <a:gd name="connsiteX3" fmla="*/ 82035 w 1736802"/>
                <a:gd name="connsiteY3" fmla="*/ 329341 h 3880405"/>
                <a:gd name="connsiteX4" fmla="*/ 343853 w 1736802"/>
                <a:gd name="connsiteY4" fmla="*/ 841829 h 3880405"/>
                <a:gd name="connsiteX5" fmla="*/ 714499 w 1736802"/>
                <a:gd name="connsiteY5" fmla="*/ 1476734 h 3880405"/>
                <a:gd name="connsiteX6" fmla="*/ 983642 w 1736802"/>
                <a:gd name="connsiteY6" fmla="*/ 1873069 h 3880405"/>
                <a:gd name="connsiteX7" fmla="*/ 1141122 w 1736802"/>
                <a:gd name="connsiteY7" fmla="*/ 2172407 h 3880405"/>
                <a:gd name="connsiteX8" fmla="*/ 1212533 w 1736802"/>
                <a:gd name="connsiteY8" fmla="*/ 2447014 h 3880405"/>
                <a:gd name="connsiteX9" fmla="*/ 1237836 w 1736802"/>
                <a:gd name="connsiteY9" fmla="*/ 2766862 h 3880405"/>
                <a:gd name="connsiteX10" fmla="*/ 1247802 w 1736802"/>
                <a:gd name="connsiteY10" fmla="*/ 3097349 h 3880405"/>
                <a:gd name="connsiteX11" fmla="*/ 1273396 w 1736802"/>
                <a:gd name="connsiteY11" fmla="*/ 3183662 h 3880405"/>
                <a:gd name="connsiteX12" fmla="*/ 1303973 w 1736802"/>
                <a:gd name="connsiteY12" fmla="*/ 3320869 h 3880405"/>
                <a:gd name="connsiteX13" fmla="*/ 1452845 w 1736802"/>
                <a:gd name="connsiteY13" fmla="*/ 3637501 h 3880405"/>
                <a:gd name="connsiteX14" fmla="*/ 1612980 w 1736802"/>
                <a:gd name="connsiteY14" fmla="*/ 3874015 h 3880405"/>
                <a:gd name="connsiteX15" fmla="*/ 1647278 w 1736802"/>
                <a:gd name="connsiteY15" fmla="*/ 3781507 h 3880405"/>
                <a:gd name="connsiteX16" fmla="*/ 1683515 w 1736802"/>
                <a:gd name="connsiteY16" fmla="*/ 3494353 h 3880405"/>
                <a:gd name="connsiteX17" fmla="*/ 1735288 w 1736802"/>
                <a:gd name="connsiteY17" fmla="*/ 2660469 h 3880405"/>
                <a:gd name="connsiteX18" fmla="*/ 1618448 w 1736802"/>
                <a:gd name="connsiteY18" fmla="*/ 1736052 h 3880405"/>
                <a:gd name="connsiteX19" fmla="*/ 1105491 w 1736802"/>
                <a:gd name="connsiteY19" fmla="*/ 1110960 h 3880405"/>
                <a:gd name="connsiteX20" fmla="*/ 640600 w 1736802"/>
                <a:gd name="connsiteY20" fmla="*/ 533982 h 3880405"/>
                <a:gd name="connsiteX0" fmla="*/ 640600 w 1743439"/>
                <a:gd name="connsiteY0" fmla="*/ 533982 h 3880405"/>
                <a:gd name="connsiteX1" fmla="*/ 119734 w 1743439"/>
                <a:gd name="connsiteY1" fmla="*/ 130460 h 3880405"/>
                <a:gd name="connsiteX2" fmla="*/ 815 w 1743439"/>
                <a:gd name="connsiteY2" fmla="*/ 3833 h 3880405"/>
                <a:gd name="connsiteX3" fmla="*/ 82035 w 1743439"/>
                <a:gd name="connsiteY3" fmla="*/ 329341 h 3880405"/>
                <a:gd name="connsiteX4" fmla="*/ 343853 w 1743439"/>
                <a:gd name="connsiteY4" fmla="*/ 841829 h 3880405"/>
                <a:gd name="connsiteX5" fmla="*/ 714499 w 1743439"/>
                <a:gd name="connsiteY5" fmla="*/ 1476734 h 3880405"/>
                <a:gd name="connsiteX6" fmla="*/ 983642 w 1743439"/>
                <a:gd name="connsiteY6" fmla="*/ 1873069 h 3880405"/>
                <a:gd name="connsiteX7" fmla="*/ 1141122 w 1743439"/>
                <a:gd name="connsiteY7" fmla="*/ 2172407 h 3880405"/>
                <a:gd name="connsiteX8" fmla="*/ 1212533 w 1743439"/>
                <a:gd name="connsiteY8" fmla="*/ 2447014 h 3880405"/>
                <a:gd name="connsiteX9" fmla="*/ 1237836 w 1743439"/>
                <a:gd name="connsiteY9" fmla="*/ 2766862 h 3880405"/>
                <a:gd name="connsiteX10" fmla="*/ 1247802 w 1743439"/>
                <a:gd name="connsiteY10" fmla="*/ 3097349 h 3880405"/>
                <a:gd name="connsiteX11" fmla="*/ 1273396 w 1743439"/>
                <a:gd name="connsiteY11" fmla="*/ 3183662 h 3880405"/>
                <a:gd name="connsiteX12" fmla="*/ 1303973 w 1743439"/>
                <a:gd name="connsiteY12" fmla="*/ 3320869 h 3880405"/>
                <a:gd name="connsiteX13" fmla="*/ 1452845 w 1743439"/>
                <a:gd name="connsiteY13" fmla="*/ 3637501 h 3880405"/>
                <a:gd name="connsiteX14" fmla="*/ 1612980 w 1743439"/>
                <a:gd name="connsiteY14" fmla="*/ 3874015 h 3880405"/>
                <a:gd name="connsiteX15" fmla="*/ 1647278 w 1743439"/>
                <a:gd name="connsiteY15" fmla="*/ 3781507 h 3880405"/>
                <a:gd name="connsiteX16" fmla="*/ 1683515 w 1743439"/>
                <a:gd name="connsiteY16" fmla="*/ 3494353 h 3880405"/>
                <a:gd name="connsiteX17" fmla="*/ 1735288 w 1743439"/>
                <a:gd name="connsiteY17" fmla="*/ 2660469 h 3880405"/>
                <a:gd name="connsiteX18" fmla="*/ 1491551 w 1743439"/>
                <a:gd name="connsiteY18" fmla="*/ 1828267 h 3880405"/>
                <a:gd name="connsiteX19" fmla="*/ 1105491 w 1743439"/>
                <a:gd name="connsiteY19" fmla="*/ 1110960 h 3880405"/>
                <a:gd name="connsiteX20" fmla="*/ 640600 w 1743439"/>
                <a:gd name="connsiteY20" fmla="*/ 533982 h 3880405"/>
                <a:gd name="connsiteX0" fmla="*/ 640600 w 1689677"/>
                <a:gd name="connsiteY0" fmla="*/ 533982 h 3880405"/>
                <a:gd name="connsiteX1" fmla="*/ 119734 w 1689677"/>
                <a:gd name="connsiteY1" fmla="*/ 130460 h 3880405"/>
                <a:gd name="connsiteX2" fmla="*/ 815 w 1689677"/>
                <a:gd name="connsiteY2" fmla="*/ 3833 h 3880405"/>
                <a:gd name="connsiteX3" fmla="*/ 82035 w 1689677"/>
                <a:gd name="connsiteY3" fmla="*/ 329341 h 3880405"/>
                <a:gd name="connsiteX4" fmla="*/ 343853 w 1689677"/>
                <a:gd name="connsiteY4" fmla="*/ 841829 h 3880405"/>
                <a:gd name="connsiteX5" fmla="*/ 714499 w 1689677"/>
                <a:gd name="connsiteY5" fmla="*/ 1476734 h 3880405"/>
                <a:gd name="connsiteX6" fmla="*/ 983642 w 1689677"/>
                <a:gd name="connsiteY6" fmla="*/ 1873069 h 3880405"/>
                <a:gd name="connsiteX7" fmla="*/ 1141122 w 1689677"/>
                <a:gd name="connsiteY7" fmla="*/ 2172407 h 3880405"/>
                <a:gd name="connsiteX8" fmla="*/ 1212533 w 1689677"/>
                <a:gd name="connsiteY8" fmla="*/ 2447014 h 3880405"/>
                <a:gd name="connsiteX9" fmla="*/ 1237836 w 1689677"/>
                <a:gd name="connsiteY9" fmla="*/ 2766862 h 3880405"/>
                <a:gd name="connsiteX10" fmla="*/ 1247802 w 1689677"/>
                <a:gd name="connsiteY10" fmla="*/ 3097349 h 3880405"/>
                <a:gd name="connsiteX11" fmla="*/ 1273396 w 1689677"/>
                <a:gd name="connsiteY11" fmla="*/ 3183662 h 3880405"/>
                <a:gd name="connsiteX12" fmla="*/ 1303973 w 1689677"/>
                <a:gd name="connsiteY12" fmla="*/ 3320869 h 3880405"/>
                <a:gd name="connsiteX13" fmla="*/ 1452845 w 1689677"/>
                <a:gd name="connsiteY13" fmla="*/ 3637501 h 3880405"/>
                <a:gd name="connsiteX14" fmla="*/ 1612980 w 1689677"/>
                <a:gd name="connsiteY14" fmla="*/ 3874015 h 3880405"/>
                <a:gd name="connsiteX15" fmla="*/ 1647278 w 1689677"/>
                <a:gd name="connsiteY15" fmla="*/ 3781507 h 3880405"/>
                <a:gd name="connsiteX16" fmla="*/ 1683515 w 1689677"/>
                <a:gd name="connsiteY16" fmla="*/ 3494353 h 3880405"/>
                <a:gd name="connsiteX17" fmla="*/ 1659149 w 1689677"/>
                <a:gd name="connsiteY17" fmla="*/ 2683523 h 3880405"/>
                <a:gd name="connsiteX18" fmla="*/ 1491551 w 1689677"/>
                <a:gd name="connsiteY18" fmla="*/ 1828267 h 3880405"/>
                <a:gd name="connsiteX19" fmla="*/ 1105491 w 1689677"/>
                <a:gd name="connsiteY19" fmla="*/ 1110960 h 3880405"/>
                <a:gd name="connsiteX20" fmla="*/ 640600 w 1689677"/>
                <a:gd name="connsiteY20" fmla="*/ 533982 h 3880405"/>
                <a:gd name="connsiteX0" fmla="*/ 640600 w 1689676"/>
                <a:gd name="connsiteY0" fmla="*/ 533982 h 3880405"/>
                <a:gd name="connsiteX1" fmla="*/ 119734 w 1689676"/>
                <a:gd name="connsiteY1" fmla="*/ 130460 h 3880405"/>
                <a:gd name="connsiteX2" fmla="*/ 815 w 1689676"/>
                <a:gd name="connsiteY2" fmla="*/ 3833 h 3880405"/>
                <a:gd name="connsiteX3" fmla="*/ 82035 w 1689676"/>
                <a:gd name="connsiteY3" fmla="*/ 329341 h 3880405"/>
                <a:gd name="connsiteX4" fmla="*/ 343853 w 1689676"/>
                <a:gd name="connsiteY4" fmla="*/ 841829 h 3880405"/>
                <a:gd name="connsiteX5" fmla="*/ 714499 w 1689676"/>
                <a:gd name="connsiteY5" fmla="*/ 1476734 h 3880405"/>
                <a:gd name="connsiteX6" fmla="*/ 983642 w 1689676"/>
                <a:gd name="connsiteY6" fmla="*/ 1873069 h 3880405"/>
                <a:gd name="connsiteX7" fmla="*/ 1141122 w 1689676"/>
                <a:gd name="connsiteY7" fmla="*/ 2172407 h 3880405"/>
                <a:gd name="connsiteX8" fmla="*/ 1212533 w 1689676"/>
                <a:gd name="connsiteY8" fmla="*/ 2447014 h 3880405"/>
                <a:gd name="connsiteX9" fmla="*/ 1237836 w 1689676"/>
                <a:gd name="connsiteY9" fmla="*/ 2766862 h 3880405"/>
                <a:gd name="connsiteX10" fmla="*/ 1247802 w 1689676"/>
                <a:gd name="connsiteY10" fmla="*/ 3097349 h 3880405"/>
                <a:gd name="connsiteX11" fmla="*/ 1273396 w 1689676"/>
                <a:gd name="connsiteY11" fmla="*/ 3183662 h 3880405"/>
                <a:gd name="connsiteX12" fmla="*/ 1303973 w 1689676"/>
                <a:gd name="connsiteY12" fmla="*/ 3320869 h 3880405"/>
                <a:gd name="connsiteX13" fmla="*/ 1452845 w 1689676"/>
                <a:gd name="connsiteY13" fmla="*/ 3637501 h 3880405"/>
                <a:gd name="connsiteX14" fmla="*/ 1612980 w 1689676"/>
                <a:gd name="connsiteY14" fmla="*/ 3874015 h 3880405"/>
                <a:gd name="connsiteX15" fmla="*/ 1647278 w 1689676"/>
                <a:gd name="connsiteY15" fmla="*/ 3781507 h 3880405"/>
                <a:gd name="connsiteX16" fmla="*/ 1683514 w 1689676"/>
                <a:gd name="connsiteY16" fmla="*/ 3217709 h 3880405"/>
                <a:gd name="connsiteX17" fmla="*/ 1659149 w 1689676"/>
                <a:gd name="connsiteY17" fmla="*/ 2683523 h 3880405"/>
                <a:gd name="connsiteX18" fmla="*/ 1491551 w 1689676"/>
                <a:gd name="connsiteY18" fmla="*/ 1828267 h 3880405"/>
                <a:gd name="connsiteX19" fmla="*/ 1105491 w 1689676"/>
                <a:gd name="connsiteY19" fmla="*/ 1110960 h 3880405"/>
                <a:gd name="connsiteX20" fmla="*/ 640600 w 1689676"/>
                <a:gd name="connsiteY20" fmla="*/ 533982 h 3880405"/>
                <a:gd name="connsiteX0" fmla="*/ 640145 w 1689221"/>
                <a:gd name="connsiteY0" fmla="*/ 538360 h 3884783"/>
                <a:gd name="connsiteX1" fmla="*/ 105002 w 1689221"/>
                <a:gd name="connsiteY1" fmla="*/ 74322 h 3884783"/>
                <a:gd name="connsiteX2" fmla="*/ 360 w 1689221"/>
                <a:gd name="connsiteY2" fmla="*/ 8211 h 3884783"/>
                <a:gd name="connsiteX3" fmla="*/ 81580 w 1689221"/>
                <a:gd name="connsiteY3" fmla="*/ 333719 h 3884783"/>
                <a:gd name="connsiteX4" fmla="*/ 343398 w 1689221"/>
                <a:gd name="connsiteY4" fmla="*/ 846207 h 3884783"/>
                <a:gd name="connsiteX5" fmla="*/ 714044 w 1689221"/>
                <a:gd name="connsiteY5" fmla="*/ 1481112 h 3884783"/>
                <a:gd name="connsiteX6" fmla="*/ 983187 w 1689221"/>
                <a:gd name="connsiteY6" fmla="*/ 1877447 h 3884783"/>
                <a:gd name="connsiteX7" fmla="*/ 1140667 w 1689221"/>
                <a:gd name="connsiteY7" fmla="*/ 2176785 h 3884783"/>
                <a:gd name="connsiteX8" fmla="*/ 1212078 w 1689221"/>
                <a:gd name="connsiteY8" fmla="*/ 2451392 h 3884783"/>
                <a:gd name="connsiteX9" fmla="*/ 1237381 w 1689221"/>
                <a:gd name="connsiteY9" fmla="*/ 2771240 h 3884783"/>
                <a:gd name="connsiteX10" fmla="*/ 1247347 w 1689221"/>
                <a:gd name="connsiteY10" fmla="*/ 3101727 h 3884783"/>
                <a:gd name="connsiteX11" fmla="*/ 1272941 w 1689221"/>
                <a:gd name="connsiteY11" fmla="*/ 3188040 h 3884783"/>
                <a:gd name="connsiteX12" fmla="*/ 1303518 w 1689221"/>
                <a:gd name="connsiteY12" fmla="*/ 3325247 h 3884783"/>
                <a:gd name="connsiteX13" fmla="*/ 1452390 w 1689221"/>
                <a:gd name="connsiteY13" fmla="*/ 3641879 h 3884783"/>
                <a:gd name="connsiteX14" fmla="*/ 1612525 w 1689221"/>
                <a:gd name="connsiteY14" fmla="*/ 3878393 h 3884783"/>
                <a:gd name="connsiteX15" fmla="*/ 1646823 w 1689221"/>
                <a:gd name="connsiteY15" fmla="*/ 3785885 h 3884783"/>
                <a:gd name="connsiteX16" fmla="*/ 1683059 w 1689221"/>
                <a:gd name="connsiteY16" fmla="*/ 3222087 h 3884783"/>
                <a:gd name="connsiteX17" fmla="*/ 1658694 w 1689221"/>
                <a:gd name="connsiteY17" fmla="*/ 2687901 h 3884783"/>
                <a:gd name="connsiteX18" fmla="*/ 1491096 w 1689221"/>
                <a:gd name="connsiteY18" fmla="*/ 1832645 h 3884783"/>
                <a:gd name="connsiteX19" fmla="*/ 1105036 w 1689221"/>
                <a:gd name="connsiteY19" fmla="*/ 1115338 h 3884783"/>
                <a:gd name="connsiteX20" fmla="*/ 640145 w 1689221"/>
                <a:gd name="connsiteY20" fmla="*/ 538360 h 3884783"/>
                <a:gd name="connsiteX0" fmla="*/ 640145 w 1689221"/>
                <a:gd name="connsiteY0" fmla="*/ 543320 h 3889743"/>
                <a:gd name="connsiteX1" fmla="*/ 105002 w 1689221"/>
                <a:gd name="connsiteY1" fmla="*/ 79282 h 3889743"/>
                <a:gd name="connsiteX2" fmla="*/ 360 w 1689221"/>
                <a:gd name="connsiteY2" fmla="*/ 13171 h 3889743"/>
                <a:gd name="connsiteX3" fmla="*/ 81580 w 1689221"/>
                <a:gd name="connsiteY3" fmla="*/ 338679 h 3889743"/>
                <a:gd name="connsiteX4" fmla="*/ 343398 w 1689221"/>
                <a:gd name="connsiteY4" fmla="*/ 851167 h 3889743"/>
                <a:gd name="connsiteX5" fmla="*/ 714044 w 1689221"/>
                <a:gd name="connsiteY5" fmla="*/ 1486072 h 3889743"/>
                <a:gd name="connsiteX6" fmla="*/ 983187 w 1689221"/>
                <a:gd name="connsiteY6" fmla="*/ 1882407 h 3889743"/>
                <a:gd name="connsiteX7" fmla="*/ 1140667 w 1689221"/>
                <a:gd name="connsiteY7" fmla="*/ 2181745 h 3889743"/>
                <a:gd name="connsiteX8" fmla="*/ 1212078 w 1689221"/>
                <a:gd name="connsiteY8" fmla="*/ 2456352 h 3889743"/>
                <a:gd name="connsiteX9" fmla="*/ 1237381 w 1689221"/>
                <a:gd name="connsiteY9" fmla="*/ 2776200 h 3889743"/>
                <a:gd name="connsiteX10" fmla="*/ 1247347 w 1689221"/>
                <a:gd name="connsiteY10" fmla="*/ 3106687 h 3889743"/>
                <a:gd name="connsiteX11" fmla="*/ 1272941 w 1689221"/>
                <a:gd name="connsiteY11" fmla="*/ 3193000 h 3889743"/>
                <a:gd name="connsiteX12" fmla="*/ 1303518 w 1689221"/>
                <a:gd name="connsiteY12" fmla="*/ 3330207 h 3889743"/>
                <a:gd name="connsiteX13" fmla="*/ 1452390 w 1689221"/>
                <a:gd name="connsiteY13" fmla="*/ 3646839 h 3889743"/>
                <a:gd name="connsiteX14" fmla="*/ 1612525 w 1689221"/>
                <a:gd name="connsiteY14" fmla="*/ 3883353 h 3889743"/>
                <a:gd name="connsiteX15" fmla="*/ 1646823 w 1689221"/>
                <a:gd name="connsiteY15" fmla="*/ 3790845 h 3889743"/>
                <a:gd name="connsiteX16" fmla="*/ 1683059 w 1689221"/>
                <a:gd name="connsiteY16" fmla="*/ 3227047 h 3889743"/>
                <a:gd name="connsiteX17" fmla="*/ 1658694 w 1689221"/>
                <a:gd name="connsiteY17" fmla="*/ 2692861 h 3889743"/>
                <a:gd name="connsiteX18" fmla="*/ 1491096 w 1689221"/>
                <a:gd name="connsiteY18" fmla="*/ 1837605 h 3889743"/>
                <a:gd name="connsiteX19" fmla="*/ 1105036 w 1689221"/>
                <a:gd name="connsiteY19" fmla="*/ 1120298 h 3889743"/>
                <a:gd name="connsiteX20" fmla="*/ 640145 w 1689221"/>
                <a:gd name="connsiteY20" fmla="*/ 543320 h 3889743"/>
                <a:gd name="connsiteX0" fmla="*/ 640145 w 1689221"/>
                <a:gd name="connsiteY0" fmla="*/ 543320 h 3889743"/>
                <a:gd name="connsiteX1" fmla="*/ 105002 w 1689221"/>
                <a:gd name="connsiteY1" fmla="*/ 79282 h 3889743"/>
                <a:gd name="connsiteX2" fmla="*/ 360 w 1689221"/>
                <a:gd name="connsiteY2" fmla="*/ 13171 h 3889743"/>
                <a:gd name="connsiteX3" fmla="*/ 81580 w 1689221"/>
                <a:gd name="connsiteY3" fmla="*/ 338679 h 3889743"/>
                <a:gd name="connsiteX4" fmla="*/ 343398 w 1689221"/>
                <a:gd name="connsiteY4" fmla="*/ 851167 h 3889743"/>
                <a:gd name="connsiteX5" fmla="*/ 714044 w 1689221"/>
                <a:gd name="connsiteY5" fmla="*/ 1486072 h 3889743"/>
                <a:gd name="connsiteX6" fmla="*/ 983187 w 1689221"/>
                <a:gd name="connsiteY6" fmla="*/ 1882407 h 3889743"/>
                <a:gd name="connsiteX7" fmla="*/ 1140667 w 1689221"/>
                <a:gd name="connsiteY7" fmla="*/ 2181745 h 3889743"/>
                <a:gd name="connsiteX8" fmla="*/ 1212078 w 1689221"/>
                <a:gd name="connsiteY8" fmla="*/ 2456352 h 3889743"/>
                <a:gd name="connsiteX9" fmla="*/ 1237381 w 1689221"/>
                <a:gd name="connsiteY9" fmla="*/ 2776200 h 3889743"/>
                <a:gd name="connsiteX10" fmla="*/ 1247347 w 1689221"/>
                <a:gd name="connsiteY10" fmla="*/ 3106687 h 3889743"/>
                <a:gd name="connsiteX11" fmla="*/ 1272941 w 1689221"/>
                <a:gd name="connsiteY11" fmla="*/ 3193000 h 3889743"/>
                <a:gd name="connsiteX12" fmla="*/ 1303518 w 1689221"/>
                <a:gd name="connsiteY12" fmla="*/ 3330207 h 3889743"/>
                <a:gd name="connsiteX13" fmla="*/ 1452390 w 1689221"/>
                <a:gd name="connsiteY13" fmla="*/ 3646839 h 3889743"/>
                <a:gd name="connsiteX14" fmla="*/ 1612525 w 1689221"/>
                <a:gd name="connsiteY14" fmla="*/ 3883353 h 3889743"/>
                <a:gd name="connsiteX15" fmla="*/ 1646823 w 1689221"/>
                <a:gd name="connsiteY15" fmla="*/ 3790845 h 3889743"/>
                <a:gd name="connsiteX16" fmla="*/ 1683059 w 1689221"/>
                <a:gd name="connsiteY16" fmla="*/ 3227047 h 3889743"/>
                <a:gd name="connsiteX17" fmla="*/ 1658694 w 1689221"/>
                <a:gd name="connsiteY17" fmla="*/ 2692861 h 3889743"/>
                <a:gd name="connsiteX18" fmla="*/ 1491096 w 1689221"/>
                <a:gd name="connsiteY18" fmla="*/ 1837605 h 3889743"/>
                <a:gd name="connsiteX19" fmla="*/ 1105036 w 1689221"/>
                <a:gd name="connsiteY19" fmla="*/ 1120298 h 3889743"/>
                <a:gd name="connsiteX20" fmla="*/ 640145 w 1689221"/>
                <a:gd name="connsiteY20" fmla="*/ 543320 h 3889743"/>
                <a:gd name="connsiteX0" fmla="*/ 639993 w 1689069"/>
                <a:gd name="connsiteY0" fmla="*/ 547981 h 3894404"/>
                <a:gd name="connsiteX1" fmla="*/ 104850 w 1689069"/>
                <a:gd name="connsiteY1" fmla="*/ 83943 h 3894404"/>
                <a:gd name="connsiteX2" fmla="*/ 208 w 1689069"/>
                <a:gd name="connsiteY2" fmla="*/ 17832 h 3894404"/>
                <a:gd name="connsiteX3" fmla="*/ 86187 w 1689069"/>
                <a:gd name="connsiteY3" fmla="*/ 412501 h 3894404"/>
                <a:gd name="connsiteX4" fmla="*/ 343246 w 1689069"/>
                <a:gd name="connsiteY4" fmla="*/ 855828 h 3894404"/>
                <a:gd name="connsiteX5" fmla="*/ 713892 w 1689069"/>
                <a:gd name="connsiteY5" fmla="*/ 1490733 h 3894404"/>
                <a:gd name="connsiteX6" fmla="*/ 983035 w 1689069"/>
                <a:gd name="connsiteY6" fmla="*/ 1887068 h 3894404"/>
                <a:gd name="connsiteX7" fmla="*/ 1140515 w 1689069"/>
                <a:gd name="connsiteY7" fmla="*/ 2186406 h 3894404"/>
                <a:gd name="connsiteX8" fmla="*/ 1211926 w 1689069"/>
                <a:gd name="connsiteY8" fmla="*/ 2461013 h 3894404"/>
                <a:gd name="connsiteX9" fmla="*/ 1237229 w 1689069"/>
                <a:gd name="connsiteY9" fmla="*/ 2780861 h 3894404"/>
                <a:gd name="connsiteX10" fmla="*/ 1247195 w 1689069"/>
                <a:gd name="connsiteY10" fmla="*/ 3111348 h 3894404"/>
                <a:gd name="connsiteX11" fmla="*/ 1272789 w 1689069"/>
                <a:gd name="connsiteY11" fmla="*/ 3197661 h 3894404"/>
                <a:gd name="connsiteX12" fmla="*/ 1303366 w 1689069"/>
                <a:gd name="connsiteY12" fmla="*/ 3334868 h 3894404"/>
                <a:gd name="connsiteX13" fmla="*/ 1452238 w 1689069"/>
                <a:gd name="connsiteY13" fmla="*/ 3651500 h 3894404"/>
                <a:gd name="connsiteX14" fmla="*/ 1612373 w 1689069"/>
                <a:gd name="connsiteY14" fmla="*/ 3888014 h 3894404"/>
                <a:gd name="connsiteX15" fmla="*/ 1646671 w 1689069"/>
                <a:gd name="connsiteY15" fmla="*/ 3795506 h 3894404"/>
                <a:gd name="connsiteX16" fmla="*/ 1682907 w 1689069"/>
                <a:gd name="connsiteY16" fmla="*/ 3231708 h 3894404"/>
                <a:gd name="connsiteX17" fmla="*/ 1658542 w 1689069"/>
                <a:gd name="connsiteY17" fmla="*/ 2697522 h 3894404"/>
                <a:gd name="connsiteX18" fmla="*/ 1490944 w 1689069"/>
                <a:gd name="connsiteY18" fmla="*/ 1842266 h 3894404"/>
                <a:gd name="connsiteX19" fmla="*/ 1104884 w 1689069"/>
                <a:gd name="connsiteY19" fmla="*/ 1124959 h 3894404"/>
                <a:gd name="connsiteX20" fmla="*/ 639993 w 1689069"/>
                <a:gd name="connsiteY20" fmla="*/ 547981 h 3894404"/>
                <a:gd name="connsiteX0" fmla="*/ 639969 w 1689045"/>
                <a:gd name="connsiteY0" fmla="*/ 547981 h 3894404"/>
                <a:gd name="connsiteX1" fmla="*/ 104826 w 1689045"/>
                <a:gd name="connsiteY1" fmla="*/ 83943 h 3894404"/>
                <a:gd name="connsiteX2" fmla="*/ 184 w 1689045"/>
                <a:gd name="connsiteY2" fmla="*/ 17832 h 3894404"/>
                <a:gd name="connsiteX3" fmla="*/ 86163 w 1689045"/>
                <a:gd name="connsiteY3" fmla="*/ 412501 h 3894404"/>
                <a:gd name="connsiteX4" fmla="*/ 314670 w 1689045"/>
                <a:gd name="connsiteY4" fmla="*/ 868796 h 3894404"/>
                <a:gd name="connsiteX5" fmla="*/ 713868 w 1689045"/>
                <a:gd name="connsiteY5" fmla="*/ 1490733 h 3894404"/>
                <a:gd name="connsiteX6" fmla="*/ 983011 w 1689045"/>
                <a:gd name="connsiteY6" fmla="*/ 1887068 h 3894404"/>
                <a:gd name="connsiteX7" fmla="*/ 1140491 w 1689045"/>
                <a:gd name="connsiteY7" fmla="*/ 2186406 h 3894404"/>
                <a:gd name="connsiteX8" fmla="*/ 1211902 w 1689045"/>
                <a:gd name="connsiteY8" fmla="*/ 2461013 h 3894404"/>
                <a:gd name="connsiteX9" fmla="*/ 1237205 w 1689045"/>
                <a:gd name="connsiteY9" fmla="*/ 2780861 h 3894404"/>
                <a:gd name="connsiteX10" fmla="*/ 1247171 w 1689045"/>
                <a:gd name="connsiteY10" fmla="*/ 3111348 h 3894404"/>
                <a:gd name="connsiteX11" fmla="*/ 1272765 w 1689045"/>
                <a:gd name="connsiteY11" fmla="*/ 3197661 h 3894404"/>
                <a:gd name="connsiteX12" fmla="*/ 1303342 w 1689045"/>
                <a:gd name="connsiteY12" fmla="*/ 3334868 h 3894404"/>
                <a:gd name="connsiteX13" fmla="*/ 1452214 w 1689045"/>
                <a:gd name="connsiteY13" fmla="*/ 3651500 h 3894404"/>
                <a:gd name="connsiteX14" fmla="*/ 1612349 w 1689045"/>
                <a:gd name="connsiteY14" fmla="*/ 3888014 h 3894404"/>
                <a:gd name="connsiteX15" fmla="*/ 1646647 w 1689045"/>
                <a:gd name="connsiteY15" fmla="*/ 3795506 h 3894404"/>
                <a:gd name="connsiteX16" fmla="*/ 1682883 w 1689045"/>
                <a:gd name="connsiteY16" fmla="*/ 3231708 h 3894404"/>
                <a:gd name="connsiteX17" fmla="*/ 1658518 w 1689045"/>
                <a:gd name="connsiteY17" fmla="*/ 2697522 h 3894404"/>
                <a:gd name="connsiteX18" fmla="*/ 1490920 w 1689045"/>
                <a:gd name="connsiteY18" fmla="*/ 1842266 h 3894404"/>
                <a:gd name="connsiteX19" fmla="*/ 1104860 w 1689045"/>
                <a:gd name="connsiteY19" fmla="*/ 1124959 h 3894404"/>
                <a:gd name="connsiteX20" fmla="*/ 639969 w 1689045"/>
                <a:gd name="connsiteY20" fmla="*/ 547981 h 3894404"/>
                <a:gd name="connsiteX0" fmla="*/ 639969 w 1689045"/>
                <a:gd name="connsiteY0" fmla="*/ 547981 h 3894404"/>
                <a:gd name="connsiteX1" fmla="*/ 104826 w 1689045"/>
                <a:gd name="connsiteY1" fmla="*/ 83943 h 3894404"/>
                <a:gd name="connsiteX2" fmla="*/ 184 w 1689045"/>
                <a:gd name="connsiteY2" fmla="*/ 17832 h 3894404"/>
                <a:gd name="connsiteX3" fmla="*/ 86163 w 1689045"/>
                <a:gd name="connsiteY3" fmla="*/ 412501 h 3894404"/>
                <a:gd name="connsiteX4" fmla="*/ 314670 w 1689045"/>
                <a:gd name="connsiteY4" fmla="*/ 868796 h 3894404"/>
                <a:gd name="connsiteX5" fmla="*/ 718627 w 1689045"/>
                <a:gd name="connsiteY5" fmla="*/ 1490734 h 3894404"/>
                <a:gd name="connsiteX6" fmla="*/ 983011 w 1689045"/>
                <a:gd name="connsiteY6" fmla="*/ 1887068 h 3894404"/>
                <a:gd name="connsiteX7" fmla="*/ 1140491 w 1689045"/>
                <a:gd name="connsiteY7" fmla="*/ 2186406 h 3894404"/>
                <a:gd name="connsiteX8" fmla="*/ 1211902 w 1689045"/>
                <a:gd name="connsiteY8" fmla="*/ 2461013 h 3894404"/>
                <a:gd name="connsiteX9" fmla="*/ 1237205 w 1689045"/>
                <a:gd name="connsiteY9" fmla="*/ 2780861 h 3894404"/>
                <a:gd name="connsiteX10" fmla="*/ 1247171 w 1689045"/>
                <a:gd name="connsiteY10" fmla="*/ 3111348 h 3894404"/>
                <a:gd name="connsiteX11" fmla="*/ 1272765 w 1689045"/>
                <a:gd name="connsiteY11" fmla="*/ 3197661 h 3894404"/>
                <a:gd name="connsiteX12" fmla="*/ 1303342 w 1689045"/>
                <a:gd name="connsiteY12" fmla="*/ 3334868 h 3894404"/>
                <a:gd name="connsiteX13" fmla="*/ 1452214 w 1689045"/>
                <a:gd name="connsiteY13" fmla="*/ 3651500 h 3894404"/>
                <a:gd name="connsiteX14" fmla="*/ 1612349 w 1689045"/>
                <a:gd name="connsiteY14" fmla="*/ 3888014 h 3894404"/>
                <a:gd name="connsiteX15" fmla="*/ 1646647 w 1689045"/>
                <a:gd name="connsiteY15" fmla="*/ 3795506 h 3894404"/>
                <a:gd name="connsiteX16" fmla="*/ 1682883 w 1689045"/>
                <a:gd name="connsiteY16" fmla="*/ 3231708 h 3894404"/>
                <a:gd name="connsiteX17" fmla="*/ 1658518 w 1689045"/>
                <a:gd name="connsiteY17" fmla="*/ 2697522 h 3894404"/>
                <a:gd name="connsiteX18" fmla="*/ 1490920 w 1689045"/>
                <a:gd name="connsiteY18" fmla="*/ 1842266 h 3894404"/>
                <a:gd name="connsiteX19" fmla="*/ 1104860 w 1689045"/>
                <a:gd name="connsiteY19" fmla="*/ 1124959 h 3894404"/>
                <a:gd name="connsiteX20" fmla="*/ 639969 w 1689045"/>
                <a:gd name="connsiteY20" fmla="*/ 547981 h 3894404"/>
                <a:gd name="connsiteX0" fmla="*/ 639953 w 1689029"/>
                <a:gd name="connsiteY0" fmla="*/ 547981 h 3894404"/>
                <a:gd name="connsiteX1" fmla="*/ 104810 w 1689029"/>
                <a:gd name="connsiteY1" fmla="*/ 83943 h 3894404"/>
                <a:gd name="connsiteX2" fmla="*/ 168 w 1689029"/>
                <a:gd name="connsiteY2" fmla="*/ 17832 h 3894404"/>
                <a:gd name="connsiteX3" fmla="*/ 86147 w 1689029"/>
                <a:gd name="connsiteY3" fmla="*/ 412501 h 3894404"/>
                <a:gd name="connsiteX4" fmla="*/ 290861 w 1689029"/>
                <a:gd name="connsiteY4" fmla="*/ 851505 h 3894404"/>
                <a:gd name="connsiteX5" fmla="*/ 718611 w 1689029"/>
                <a:gd name="connsiteY5" fmla="*/ 1490734 h 3894404"/>
                <a:gd name="connsiteX6" fmla="*/ 982995 w 1689029"/>
                <a:gd name="connsiteY6" fmla="*/ 1887068 h 3894404"/>
                <a:gd name="connsiteX7" fmla="*/ 1140475 w 1689029"/>
                <a:gd name="connsiteY7" fmla="*/ 2186406 h 3894404"/>
                <a:gd name="connsiteX8" fmla="*/ 1211886 w 1689029"/>
                <a:gd name="connsiteY8" fmla="*/ 2461013 h 3894404"/>
                <a:gd name="connsiteX9" fmla="*/ 1237189 w 1689029"/>
                <a:gd name="connsiteY9" fmla="*/ 2780861 h 3894404"/>
                <a:gd name="connsiteX10" fmla="*/ 1247155 w 1689029"/>
                <a:gd name="connsiteY10" fmla="*/ 3111348 h 3894404"/>
                <a:gd name="connsiteX11" fmla="*/ 1272749 w 1689029"/>
                <a:gd name="connsiteY11" fmla="*/ 3197661 h 3894404"/>
                <a:gd name="connsiteX12" fmla="*/ 1303326 w 1689029"/>
                <a:gd name="connsiteY12" fmla="*/ 3334868 h 3894404"/>
                <a:gd name="connsiteX13" fmla="*/ 1452198 w 1689029"/>
                <a:gd name="connsiteY13" fmla="*/ 3651500 h 3894404"/>
                <a:gd name="connsiteX14" fmla="*/ 1612333 w 1689029"/>
                <a:gd name="connsiteY14" fmla="*/ 3888014 h 3894404"/>
                <a:gd name="connsiteX15" fmla="*/ 1646631 w 1689029"/>
                <a:gd name="connsiteY15" fmla="*/ 3795506 h 3894404"/>
                <a:gd name="connsiteX16" fmla="*/ 1682867 w 1689029"/>
                <a:gd name="connsiteY16" fmla="*/ 3231708 h 3894404"/>
                <a:gd name="connsiteX17" fmla="*/ 1658502 w 1689029"/>
                <a:gd name="connsiteY17" fmla="*/ 2697522 h 3894404"/>
                <a:gd name="connsiteX18" fmla="*/ 1490904 w 1689029"/>
                <a:gd name="connsiteY18" fmla="*/ 1842266 h 3894404"/>
                <a:gd name="connsiteX19" fmla="*/ 1104844 w 1689029"/>
                <a:gd name="connsiteY19" fmla="*/ 1124959 h 3894404"/>
                <a:gd name="connsiteX20" fmla="*/ 639953 w 1689029"/>
                <a:gd name="connsiteY20" fmla="*/ 547981 h 3894404"/>
                <a:gd name="connsiteX0" fmla="*/ 639953 w 1689029"/>
                <a:gd name="connsiteY0" fmla="*/ 547981 h 3894404"/>
                <a:gd name="connsiteX1" fmla="*/ 104810 w 1689029"/>
                <a:gd name="connsiteY1" fmla="*/ 83943 h 3894404"/>
                <a:gd name="connsiteX2" fmla="*/ 168 w 1689029"/>
                <a:gd name="connsiteY2" fmla="*/ 17832 h 3894404"/>
                <a:gd name="connsiteX3" fmla="*/ 86147 w 1689029"/>
                <a:gd name="connsiteY3" fmla="*/ 412501 h 3894404"/>
                <a:gd name="connsiteX4" fmla="*/ 290861 w 1689029"/>
                <a:gd name="connsiteY4" fmla="*/ 851505 h 3894404"/>
                <a:gd name="connsiteX5" fmla="*/ 756680 w 1689029"/>
                <a:gd name="connsiteY5" fmla="*/ 1499379 h 3894404"/>
                <a:gd name="connsiteX6" fmla="*/ 982995 w 1689029"/>
                <a:gd name="connsiteY6" fmla="*/ 1887068 h 3894404"/>
                <a:gd name="connsiteX7" fmla="*/ 1140475 w 1689029"/>
                <a:gd name="connsiteY7" fmla="*/ 2186406 h 3894404"/>
                <a:gd name="connsiteX8" fmla="*/ 1211886 w 1689029"/>
                <a:gd name="connsiteY8" fmla="*/ 2461013 h 3894404"/>
                <a:gd name="connsiteX9" fmla="*/ 1237189 w 1689029"/>
                <a:gd name="connsiteY9" fmla="*/ 2780861 h 3894404"/>
                <a:gd name="connsiteX10" fmla="*/ 1247155 w 1689029"/>
                <a:gd name="connsiteY10" fmla="*/ 3111348 h 3894404"/>
                <a:gd name="connsiteX11" fmla="*/ 1272749 w 1689029"/>
                <a:gd name="connsiteY11" fmla="*/ 3197661 h 3894404"/>
                <a:gd name="connsiteX12" fmla="*/ 1303326 w 1689029"/>
                <a:gd name="connsiteY12" fmla="*/ 3334868 h 3894404"/>
                <a:gd name="connsiteX13" fmla="*/ 1452198 w 1689029"/>
                <a:gd name="connsiteY13" fmla="*/ 3651500 h 3894404"/>
                <a:gd name="connsiteX14" fmla="*/ 1612333 w 1689029"/>
                <a:gd name="connsiteY14" fmla="*/ 3888014 h 3894404"/>
                <a:gd name="connsiteX15" fmla="*/ 1646631 w 1689029"/>
                <a:gd name="connsiteY15" fmla="*/ 3795506 h 3894404"/>
                <a:gd name="connsiteX16" fmla="*/ 1682867 w 1689029"/>
                <a:gd name="connsiteY16" fmla="*/ 3231708 h 3894404"/>
                <a:gd name="connsiteX17" fmla="*/ 1658502 w 1689029"/>
                <a:gd name="connsiteY17" fmla="*/ 2697522 h 3894404"/>
                <a:gd name="connsiteX18" fmla="*/ 1490904 w 1689029"/>
                <a:gd name="connsiteY18" fmla="*/ 1842266 h 3894404"/>
                <a:gd name="connsiteX19" fmla="*/ 1104844 w 1689029"/>
                <a:gd name="connsiteY19" fmla="*/ 1124959 h 3894404"/>
                <a:gd name="connsiteX20" fmla="*/ 639953 w 1689029"/>
                <a:gd name="connsiteY20" fmla="*/ 547981 h 3894404"/>
                <a:gd name="connsiteX0" fmla="*/ 639953 w 1689029"/>
                <a:gd name="connsiteY0" fmla="*/ 547981 h 3894404"/>
                <a:gd name="connsiteX1" fmla="*/ 104810 w 1689029"/>
                <a:gd name="connsiteY1" fmla="*/ 83943 h 3894404"/>
                <a:gd name="connsiteX2" fmla="*/ 168 w 1689029"/>
                <a:gd name="connsiteY2" fmla="*/ 17832 h 3894404"/>
                <a:gd name="connsiteX3" fmla="*/ 86147 w 1689029"/>
                <a:gd name="connsiteY3" fmla="*/ 412501 h 3894404"/>
                <a:gd name="connsiteX4" fmla="*/ 290861 w 1689029"/>
                <a:gd name="connsiteY4" fmla="*/ 851505 h 3894404"/>
                <a:gd name="connsiteX5" fmla="*/ 756680 w 1689029"/>
                <a:gd name="connsiteY5" fmla="*/ 1499379 h 3894404"/>
                <a:gd name="connsiteX6" fmla="*/ 982995 w 1689029"/>
                <a:gd name="connsiteY6" fmla="*/ 1887068 h 3894404"/>
                <a:gd name="connsiteX7" fmla="*/ 1140475 w 1689029"/>
                <a:gd name="connsiteY7" fmla="*/ 2186406 h 3894404"/>
                <a:gd name="connsiteX8" fmla="*/ 1211886 w 1689029"/>
                <a:gd name="connsiteY8" fmla="*/ 2461013 h 3894404"/>
                <a:gd name="connsiteX9" fmla="*/ 1237189 w 1689029"/>
                <a:gd name="connsiteY9" fmla="*/ 2780861 h 3894404"/>
                <a:gd name="connsiteX10" fmla="*/ 1247155 w 1689029"/>
                <a:gd name="connsiteY10" fmla="*/ 3111348 h 3894404"/>
                <a:gd name="connsiteX11" fmla="*/ 1272749 w 1689029"/>
                <a:gd name="connsiteY11" fmla="*/ 3197661 h 3894404"/>
                <a:gd name="connsiteX12" fmla="*/ 1303326 w 1689029"/>
                <a:gd name="connsiteY12" fmla="*/ 3334868 h 3894404"/>
                <a:gd name="connsiteX13" fmla="*/ 1452198 w 1689029"/>
                <a:gd name="connsiteY13" fmla="*/ 3651500 h 3894404"/>
                <a:gd name="connsiteX14" fmla="*/ 1612333 w 1689029"/>
                <a:gd name="connsiteY14" fmla="*/ 3888014 h 3894404"/>
                <a:gd name="connsiteX15" fmla="*/ 1646631 w 1689029"/>
                <a:gd name="connsiteY15" fmla="*/ 3795506 h 3894404"/>
                <a:gd name="connsiteX16" fmla="*/ 1682867 w 1689029"/>
                <a:gd name="connsiteY16" fmla="*/ 3231708 h 3894404"/>
                <a:gd name="connsiteX17" fmla="*/ 1658502 w 1689029"/>
                <a:gd name="connsiteY17" fmla="*/ 2697522 h 3894404"/>
                <a:gd name="connsiteX18" fmla="*/ 1490904 w 1689029"/>
                <a:gd name="connsiteY18" fmla="*/ 1842266 h 3894404"/>
                <a:gd name="connsiteX19" fmla="*/ 1104844 w 1689029"/>
                <a:gd name="connsiteY19" fmla="*/ 1124959 h 3894404"/>
                <a:gd name="connsiteX20" fmla="*/ 639953 w 1689029"/>
                <a:gd name="connsiteY20" fmla="*/ 547981 h 3894404"/>
                <a:gd name="connsiteX0" fmla="*/ 639953 w 1689029"/>
                <a:gd name="connsiteY0" fmla="*/ 547981 h 3894404"/>
                <a:gd name="connsiteX1" fmla="*/ 104810 w 1689029"/>
                <a:gd name="connsiteY1" fmla="*/ 83943 h 3894404"/>
                <a:gd name="connsiteX2" fmla="*/ 168 w 1689029"/>
                <a:gd name="connsiteY2" fmla="*/ 17832 h 3894404"/>
                <a:gd name="connsiteX3" fmla="*/ 86147 w 1689029"/>
                <a:gd name="connsiteY3" fmla="*/ 412501 h 3894404"/>
                <a:gd name="connsiteX4" fmla="*/ 290861 w 1689029"/>
                <a:gd name="connsiteY4" fmla="*/ 851505 h 3894404"/>
                <a:gd name="connsiteX5" fmla="*/ 756680 w 1689029"/>
                <a:gd name="connsiteY5" fmla="*/ 1499379 h 3894404"/>
                <a:gd name="connsiteX6" fmla="*/ 1035340 w 1689029"/>
                <a:gd name="connsiteY6" fmla="*/ 1913004 h 3894404"/>
                <a:gd name="connsiteX7" fmla="*/ 1140475 w 1689029"/>
                <a:gd name="connsiteY7" fmla="*/ 2186406 h 3894404"/>
                <a:gd name="connsiteX8" fmla="*/ 1211886 w 1689029"/>
                <a:gd name="connsiteY8" fmla="*/ 2461013 h 3894404"/>
                <a:gd name="connsiteX9" fmla="*/ 1237189 w 1689029"/>
                <a:gd name="connsiteY9" fmla="*/ 2780861 h 3894404"/>
                <a:gd name="connsiteX10" fmla="*/ 1247155 w 1689029"/>
                <a:gd name="connsiteY10" fmla="*/ 3111348 h 3894404"/>
                <a:gd name="connsiteX11" fmla="*/ 1272749 w 1689029"/>
                <a:gd name="connsiteY11" fmla="*/ 3197661 h 3894404"/>
                <a:gd name="connsiteX12" fmla="*/ 1303326 w 1689029"/>
                <a:gd name="connsiteY12" fmla="*/ 3334868 h 3894404"/>
                <a:gd name="connsiteX13" fmla="*/ 1452198 w 1689029"/>
                <a:gd name="connsiteY13" fmla="*/ 3651500 h 3894404"/>
                <a:gd name="connsiteX14" fmla="*/ 1612333 w 1689029"/>
                <a:gd name="connsiteY14" fmla="*/ 3888014 h 3894404"/>
                <a:gd name="connsiteX15" fmla="*/ 1646631 w 1689029"/>
                <a:gd name="connsiteY15" fmla="*/ 3795506 h 3894404"/>
                <a:gd name="connsiteX16" fmla="*/ 1682867 w 1689029"/>
                <a:gd name="connsiteY16" fmla="*/ 3231708 h 3894404"/>
                <a:gd name="connsiteX17" fmla="*/ 1658502 w 1689029"/>
                <a:gd name="connsiteY17" fmla="*/ 2697522 h 3894404"/>
                <a:gd name="connsiteX18" fmla="*/ 1490904 w 1689029"/>
                <a:gd name="connsiteY18" fmla="*/ 1842266 h 3894404"/>
                <a:gd name="connsiteX19" fmla="*/ 1104844 w 1689029"/>
                <a:gd name="connsiteY19" fmla="*/ 1124959 h 3894404"/>
                <a:gd name="connsiteX20" fmla="*/ 639953 w 1689029"/>
                <a:gd name="connsiteY20" fmla="*/ 547981 h 3894404"/>
                <a:gd name="connsiteX0" fmla="*/ 639953 w 1689029"/>
                <a:gd name="connsiteY0" fmla="*/ 547981 h 3894404"/>
                <a:gd name="connsiteX1" fmla="*/ 104810 w 1689029"/>
                <a:gd name="connsiteY1" fmla="*/ 83943 h 3894404"/>
                <a:gd name="connsiteX2" fmla="*/ 168 w 1689029"/>
                <a:gd name="connsiteY2" fmla="*/ 17832 h 3894404"/>
                <a:gd name="connsiteX3" fmla="*/ 86147 w 1689029"/>
                <a:gd name="connsiteY3" fmla="*/ 412501 h 3894404"/>
                <a:gd name="connsiteX4" fmla="*/ 290861 w 1689029"/>
                <a:gd name="connsiteY4" fmla="*/ 851505 h 3894404"/>
                <a:gd name="connsiteX5" fmla="*/ 756680 w 1689029"/>
                <a:gd name="connsiteY5" fmla="*/ 1499379 h 3894404"/>
                <a:gd name="connsiteX6" fmla="*/ 1035340 w 1689029"/>
                <a:gd name="connsiteY6" fmla="*/ 1913004 h 3894404"/>
                <a:gd name="connsiteX7" fmla="*/ 1164268 w 1689029"/>
                <a:gd name="connsiteY7" fmla="*/ 2186406 h 3894404"/>
                <a:gd name="connsiteX8" fmla="*/ 1211886 w 1689029"/>
                <a:gd name="connsiteY8" fmla="*/ 2461013 h 3894404"/>
                <a:gd name="connsiteX9" fmla="*/ 1237189 w 1689029"/>
                <a:gd name="connsiteY9" fmla="*/ 2780861 h 3894404"/>
                <a:gd name="connsiteX10" fmla="*/ 1247155 w 1689029"/>
                <a:gd name="connsiteY10" fmla="*/ 3111348 h 3894404"/>
                <a:gd name="connsiteX11" fmla="*/ 1272749 w 1689029"/>
                <a:gd name="connsiteY11" fmla="*/ 3197661 h 3894404"/>
                <a:gd name="connsiteX12" fmla="*/ 1303326 w 1689029"/>
                <a:gd name="connsiteY12" fmla="*/ 3334868 h 3894404"/>
                <a:gd name="connsiteX13" fmla="*/ 1452198 w 1689029"/>
                <a:gd name="connsiteY13" fmla="*/ 3651500 h 3894404"/>
                <a:gd name="connsiteX14" fmla="*/ 1612333 w 1689029"/>
                <a:gd name="connsiteY14" fmla="*/ 3888014 h 3894404"/>
                <a:gd name="connsiteX15" fmla="*/ 1646631 w 1689029"/>
                <a:gd name="connsiteY15" fmla="*/ 3795506 h 3894404"/>
                <a:gd name="connsiteX16" fmla="*/ 1682867 w 1689029"/>
                <a:gd name="connsiteY16" fmla="*/ 3231708 h 3894404"/>
                <a:gd name="connsiteX17" fmla="*/ 1658502 w 1689029"/>
                <a:gd name="connsiteY17" fmla="*/ 2697522 h 3894404"/>
                <a:gd name="connsiteX18" fmla="*/ 1490904 w 1689029"/>
                <a:gd name="connsiteY18" fmla="*/ 1842266 h 3894404"/>
                <a:gd name="connsiteX19" fmla="*/ 1104844 w 1689029"/>
                <a:gd name="connsiteY19" fmla="*/ 1124959 h 3894404"/>
                <a:gd name="connsiteX20" fmla="*/ 639953 w 1689029"/>
                <a:gd name="connsiteY20" fmla="*/ 547981 h 3894404"/>
                <a:gd name="connsiteX0" fmla="*/ 639953 w 1689029"/>
                <a:gd name="connsiteY0" fmla="*/ 547981 h 3894404"/>
                <a:gd name="connsiteX1" fmla="*/ 104810 w 1689029"/>
                <a:gd name="connsiteY1" fmla="*/ 83943 h 3894404"/>
                <a:gd name="connsiteX2" fmla="*/ 168 w 1689029"/>
                <a:gd name="connsiteY2" fmla="*/ 17832 h 3894404"/>
                <a:gd name="connsiteX3" fmla="*/ 86147 w 1689029"/>
                <a:gd name="connsiteY3" fmla="*/ 412501 h 3894404"/>
                <a:gd name="connsiteX4" fmla="*/ 290861 w 1689029"/>
                <a:gd name="connsiteY4" fmla="*/ 851505 h 3894404"/>
                <a:gd name="connsiteX5" fmla="*/ 756680 w 1689029"/>
                <a:gd name="connsiteY5" fmla="*/ 1499379 h 3894404"/>
                <a:gd name="connsiteX6" fmla="*/ 1035340 w 1689029"/>
                <a:gd name="connsiteY6" fmla="*/ 1913004 h 3894404"/>
                <a:gd name="connsiteX7" fmla="*/ 1164268 w 1689029"/>
                <a:gd name="connsiteY7" fmla="*/ 2186406 h 3894404"/>
                <a:gd name="connsiteX8" fmla="*/ 1245197 w 1689029"/>
                <a:gd name="connsiteY8" fmla="*/ 2461013 h 3894404"/>
                <a:gd name="connsiteX9" fmla="*/ 1237189 w 1689029"/>
                <a:gd name="connsiteY9" fmla="*/ 2780861 h 3894404"/>
                <a:gd name="connsiteX10" fmla="*/ 1247155 w 1689029"/>
                <a:gd name="connsiteY10" fmla="*/ 3111348 h 3894404"/>
                <a:gd name="connsiteX11" fmla="*/ 1272749 w 1689029"/>
                <a:gd name="connsiteY11" fmla="*/ 3197661 h 3894404"/>
                <a:gd name="connsiteX12" fmla="*/ 1303326 w 1689029"/>
                <a:gd name="connsiteY12" fmla="*/ 3334868 h 3894404"/>
                <a:gd name="connsiteX13" fmla="*/ 1452198 w 1689029"/>
                <a:gd name="connsiteY13" fmla="*/ 3651500 h 3894404"/>
                <a:gd name="connsiteX14" fmla="*/ 1612333 w 1689029"/>
                <a:gd name="connsiteY14" fmla="*/ 3888014 h 3894404"/>
                <a:gd name="connsiteX15" fmla="*/ 1646631 w 1689029"/>
                <a:gd name="connsiteY15" fmla="*/ 3795506 h 3894404"/>
                <a:gd name="connsiteX16" fmla="*/ 1682867 w 1689029"/>
                <a:gd name="connsiteY16" fmla="*/ 3231708 h 3894404"/>
                <a:gd name="connsiteX17" fmla="*/ 1658502 w 1689029"/>
                <a:gd name="connsiteY17" fmla="*/ 2697522 h 3894404"/>
                <a:gd name="connsiteX18" fmla="*/ 1490904 w 1689029"/>
                <a:gd name="connsiteY18" fmla="*/ 1842266 h 3894404"/>
                <a:gd name="connsiteX19" fmla="*/ 1104844 w 1689029"/>
                <a:gd name="connsiteY19" fmla="*/ 1124959 h 3894404"/>
                <a:gd name="connsiteX20" fmla="*/ 639953 w 1689029"/>
                <a:gd name="connsiteY20" fmla="*/ 547981 h 3894404"/>
                <a:gd name="connsiteX0" fmla="*/ 639953 w 1689029"/>
                <a:gd name="connsiteY0" fmla="*/ 547981 h 3894404"/>
                <a:gd name="connsiteX1" fmla="*/ 104810 w 1689029"/>
                <a:gd name="connsiteY1" fmla="*/ 83943 h 3894404"/>
                <a:gd name="connsiteX2" fmla="*/ 168 w 1689029"/>
                <a:gd name="connsiteY2" fmla="*/ 17832 h 3894404"/>
                <a:gd name="connsiteX3" fmla="*/ 86147 w 1689029"/>
                <a:gd name="connsiteY3" fmla="*/ 412501 h 3894404"/>
                <a:gd name="connsiteX4" fmla="*/ 290861 w 1689029"/>
                <a:gd name="connsiteY4" fmla="*/ 851505 h 3894404"/>
                <a:gd name="connsiteX5" fmla="*/ 756680 w 1689029"/>
                <a:gd name="connsiteY5" fmla="*/ 1499379 h 3894404"/>
                <a:gd name="connsiteX6" fmla="*/ 1035340 w 1689029"/>
                <a:gd name="connsiteY6" fmla="*/ 1913004 h 3894404"/>
                <a:gd name="connsiteX7" fmla="*/ 1164268 w 1689029"/>
                <a:gd name="connsiteY7" fmla="*/ 2186406 h 3894404"/>
                <a:gd name="connsiteX8" fmla="*/ 1245197 w 1689029"/>
                <a:gd name="connsiteY8" fmla="*/ 2461013 h 3894404"/>
                <a:gd name="connsiteX9" fmla="*/ 1275258 w 1689029"/>
                <a:gd name="connsiteY9" fmla="*/ 2793829 h 3894404"/>
                <a:gd name="connsiteX10" fmla="*/ 1247155 w 1689029"/>
                <a:gd name="connsiteY10" fmla="*/ 3111348 h 3894404"/>
                <a:gd name="connsiteX11" fmla="*/ 1272749 w 1689029"/>
                <a:gd name="connsiteY11" fmla="*/ 3197661 h 3894404"/>
                <a:gd name="connsiteX12" fmla="*/ 1303326 w 1689029"/>
                <a:gd name="connsiteY12" fmla="*/ 3334868 h 3894404"/>
                <a:gd name="connsiteX13" fmla="*/ 1452198 w 1689029"/>
                <a:gd name="connsiteY13" fmla="*/ 3651500 h 3894404"/>
                <a:gd name="connsiteX14" fmla="*/ 1612333 w 1689029"/>
                <a:gd name="connsiteY14" fmla="*/ 3888014 h 3894404"/>
                <a:gd name="connsiteX15" fmla="*/ 1646631 w 1689029"/>
                <a:gd name="connsiteY15" fmla="*/ 3795506 h 3894404"/>
                <a:gd name="connsiteX16" fmla="*/ 1682867 w 1689029"/>
                <a:gd name="connsiteY16" fmla="*/ 3231708 h 3894404"/>
                <a:gd name="connsiteX17" fmla="*/ 1658502 w 1689029"/>
                <a:gd name="connsiteY17" fmla="*/ 2697522 h 3894404"/>
                <a:gd name="connsiteX18" fmla="*/ 1490904 w 1689029"/>
                <a:gd name="connsiteY18" fmla="*/ 1842266 h 3894404"/>
                <a:gd name="connsiteX19" fmla="*/ 1104844 w 1689029"/>
                <a:gd name="connsiteY19" fmla="*/ 1124959 h 3894404"/>
                <a:gd name="connsiteX20" fmla="*/ 639953 w 1689029"/>
                <a:gd name="connsiteY20" fmla="*/ 547981 h 3894404"/>
                <a:gd name="connsiteX0" fmla="*/ 639953 w 1689029"/>
                <a:gd name="connsiteY0" fmla="*/ 547981 h 3894404"/>
                <a:gd name="connsiteX1" fmla="*/ 104810 w 1689029"/>
                <a:gd name="connsiteY1" fmla="*/ 83943 h 3894404"/>
                <a:gd name="connsiteX2" fmla="*/ 168 w 1689029"/>
                <a:gd name="connsiteY2" fmla="*/ 17832 h 3894404"/>
                <a:gd name="connsiteX3" fmla="*/ 86147 w 1689029"/>
                <a:gd name="connsiteY3" fmla="*/ 412501 h 3894404"/>
                <a:gd name="connsiteX4" fmla="*/ 290861 w 1689029"/>
                <a:gd name="connsiteY4" fmla="*/ 851505 h 3894404"/>
                <a:gd name="connsiteX5" fmla="*/ 756680 w 1689029"/>
                <a:gd name="connsiteY5" fmla="*/ 1499379 h 3894404"/>
                <a:gd name="connsiteX6" fmla="*/ 1035340 w 1689029"/>
                <a:gd name="connsiteY6" fmla="*/ 1913004 h 3894404"/>
                <a:gd name="connsiteX7" fmla="*/ 1164268 w 1689029"/>
                <a:gd name="connsiteY7" fmla="*/ 2186406 h 3894404"/>
                <a:gd name="connsiteX8" fmla="*/ 1245197 w 1689029"/>
                <a:gd name="connsiteY8" fmla="*/ 2461013 h 3894404"/>
                <a:gd name="connsiteX9" fmla="*/ 1275258 w 1689029"/>
                <a:gd name="connsiteY9" fmla="*/ 2793829 h 3894404"/>
                <a:gd name="connsiteX10" fmla="*/ 1275707 w 1689029"/>
                <a:gd name="connsiteY10" fmla="*/ 3107026 h 3894404"/>
                <a:gd name="connsiteX11" fmla="*/ 1272749 w 1689029"/>
                <a:gd name="connsiteY11" fmla="*/ 3197661 h 3894404"/>
                <a:gd name="connsiteX12" fmla="*/ 1303326 w 1689029"/>
                <a:gd name="connsiteY12" fmla="*/ 3334868 h 3894404"/>
                <a:gd name="connsiteX13" fmla="*/ 1452198 w 1689029"/>
                <a:gd name="connsiteY13" fmla="*/ 3651500 h 3894404"/>
                <a:gd name="connsiteX14" fmla="*/ 1612333 w 1689029"/>
                <a:gd name="connsiteY14" fmla="*/ 3888014 h 3894404"/>
                <a:gd name="connsiteX15" fmla="*/ 1646631 w 1689029"/>
                <a:gd name="connsiteY15" fmla="*/ 3795506 h 3894404"/>
                <a:gd name="connsiteX16" fmla="*/ 1682867 w 1689029"/>
                <a:gd name="connsiteY16" fmla="*/ 3231708 h 3894404"/>
                <a:gd name="connsiteX17" fmla="*/ 1658502 w 1689029"/>
                <a:gd name="connsiteY17" fmla="*/ 2697522 h 3894404"/>
                <a:gd name="connsiteX18" fmla="*/ 1490904 w 1689029"/>
                <a:gd name="connsiteY18" fmla="*/ 1842266 h 3894404"/>
                <a:gd name="connsiteX19" fmla="*/ 1104844 w 1689029"/>
                <a:gd name="connsiteY19" fmla="*/ 1124959 h 3894404"/>
                <a:gd name="connsiteX20" fmla="*/ 639953 w 1689029"/>
                <a:gd name="connsiteY20" fmla="*/ 547981 h 3894404"/>
                <a:gd name="connsiteX0" fmla="*/ 639953 w 1689029"/>
                <a:gd name="connsiteY0" fmla="*/ 547981 h 3894404"/>
                <a:gd name="connsiteX1" fmla="*/ 104810 w 1689029"/>
                <a:gd name="connsiteY1" fmla="*/ 83943 h 3894404"/>
                <a:gd name="connsiteX2" fmla="*/ 168 w 1689029"/>
                <a:gd name="connsiteY2" fmla="*/ 17832 h 3894404"/>
                <a:gd name="connsiteX3" fmla="*/ 86147 w 1689029"/>
                <a:gd name="connsiteY3" fmla="*/ 412501 h 3894404"/>
                <a:gd name="connsiteX4" fmla="*/ 290861 w 1689029"/>
                <a:gd name="connsiteY4" fmla="*/ 851505 h 3894404"/>
                <a:gd name="connsiteX5" fmla="*/ 756680 w 1689029"/>
                <a:gd name="connsiteY5" fmla="*/ 1499379 h 3894404"/>
                <a:gd name="connsiteX6" fmla="*/ 1035340 w 1689029"/>
                <a:gd name="connsiteY6" fmla="*/ 1913004 h 3894404"/>
                <a:gd name="connsiteX7" fmla="*/ 1164268 w 1689029"/>
                <a:gd name="connsiteY7" fmla="*/ 2186406 h 3894404"/>
                <a:gd name="connsiteX8" fmla="*/ 1245197 w 1689029"/>
                <a:gd name="connsiteY8" fmla="*/ 2461013 h 3894404"/>
                <a:gd name="connsiteX9" fmla="*/ 1275258 w 1689029"/>
                <a:gd name="connsiteY9" fmla="*/ 2793829 h 3894404"/>
                <a:gd name="connsiteX10" fmla="*/ 1275707 w 1689029"/>
                <a:gd name="connsiteY10" fmla="*/ 3107026 h 3894404"/>
                <a:gd name="connsiteX11" fmla="*/ 1310818 w 1689029"/>
                <a:gd name="connsiteY11" fmla="*/ 3197662 h 3894404"/>
                <a:gd name="connsiteX12" fmla="*/ 1303326 w 1689029"/>
                <a:gd name="connsiteY12" fmla="*/ 3334868 h 3894404"/>
                <a:gd name="connsiteX13" fmla="*/ 1452198 w 1689029"/>
                <a:gd name="connsiteY13" fmla="*/ 3651500 h 3894404"/>
                <a:gd name="connsiteX14" fmla="*/ 1612333 w 1689029"/>
                <a:gd name="connsiteY14" fmla="*/ 3888014 h 3894404"/>
                <a:gd name="connsiteX15" fmla="*/ 1646631 w 1689029"/>
                <a:gd name="connsiteY15" fmla="*/ 3795506 h 3894404"/>
                <a:gd name="connsiteX16" fmla="*/ 1682867 w 1689029"/>
                <a:gd name="connsiteY16" fmla="*/ 3231708 h 3894404"/>
                <a:gd name="connsiteX17" fmla="*/ 1658502 w 1689029"/>
                <a:gd name="connsiteY17" fmla="*/ 2697522 h 3894404"/>
                <a:gd name="connsiteX18" fmla="*/ 1490904 w 1689029"/>
                <a:gd name="connsiteY18" fmla="*/ 1842266 h 3894404"/>
                <a:gd name="connsiteX19" fmla="*/ 1104844 w 1689029"/>
                <a:gd name="connsiteY19" fmla="*/ 1124959 h 3894404"/>
                <a:gd name="connsiteX20" fmla="*/ 639953 w 1689029"/>
                <a:gd name="connsiteY20" fmla="*/ 547981 h 3894404"/>
                <a:gd name="connsiteX0" fmla="*/ 639953 w 1689029"/>
                <a:gd name="connsiteY0" fmla="*/ 547981 h 3894404"/>
                <a:gd name="connsiteX1" fmla="*/ 104810 w 1689029"/>
                <a:gd name="connsiteY1" fmla="*/ 83943 h 3894404"/>
                <a:gd name="connsiteX2" fmla="*/ 168 w 1689029"/>
                <a:gd name="connsiteY2" fmla="*/ 17832 h 3894404"/>
                <a:gd name="connsiteX3" fmla="*/ 86147 w 1689029"/>
                <a:gd name="connsiteY3" fmla="*/ 412501 h 3894404"/>
                <a:gd name="connsiteX4" fmla="*/ 290861 w 1689029"/>
                <a:gd name="connsiteY4" fmla="*/ 851505 h 3894404"/>
                <a:gd name="connsiteX5" fmla="*/ 756680 w 1689029"/>
                <a:gd name="connsiteY5" fmla="*/ 1499379 h 3894404"/>
                <a:gd name="connsiteX6" fmla="*/ 1035340 w 1689029"/>
                <a:gd name="connsiteY6" fmla="*/ 1913004 h 3894404"/>
                <a:gd name="connsiteX7" fmla="*/ 1164268 w 1689029"/>
                <a:gd name="connsiteY7" fmla="*/ 2186406 h 3894404"/>
                <a:gd name="connsiteX8" fmla="*/ 1245197 w 1689029"/>
                <a:gd name="connsiteY8" fmla="*/ 2461013 h 3894404"/>
                <a:gd name="connsiteX9" fmla="*/ 1275258 w 1689029"/>
                <a:gd name="connsiteY9" fmla="*/ 2793829 h 3894404"/>
                <a:gd name="connsiteX10" fmla="*/ 1275707 w 1689029"/>
                <a:gd name="connsiteY10" fmla="*/ 3107026 h 3894404"/>
                <a:gd name="connsiteX11" fmla="*/ 1310818 w 1689029"/>
                <a:gd name="connsiteY11" fmla="*/ 3197662 h 3894404"/>
                <a:gd name="connsiteX12" fmla="*/ 1322361 w 1689029"/>
                <a:gd name="connsiteY12" fmla="*/ 3334868 h 3894404"/>
                <a:gd name="connsiteX13" fmla="*/ 1452198 w 1689029"/>
                <a:gd name="connsiteY13" fmla="*/ 3651500 h 3894404"/>
                <a:gd name="connsiteX14" fmla="*/ 1612333 w 1689029"/>
                <a:gd name="connsiteY14" fmla="*/ 3888014 h 3894404"/>
                <a:gd name="connsiteX15" fmla="*/ 1646631 w 1689029"/>
                <a:gd name="connsiteY15" fmla="*/ 3795506 h 3894404"/>
                <a:gd name="connsiteX16" fmla="*/ 1682867 w 1689029"/>
                <a:gd name="connsiteY16" fmla="*/ 3231708 h 3894404"/>
                <a:gd name="connsiteX17" fmla="*/ 1658502 w 1689029"/>
                <a:gd name="connsiteY17" fmla="*/ 2697522 h 3894404"/>
                <a:gd name="connsiteX18" fmla="*/ 1490904 w 1689029"/>
                <a:gd name="connsiteY18" fmla="*/ 1842266 h 3894404"/>
                <a:gd name="connsiteX19" fmla="*/ 1104844 w 1689029"/>
                <a:gd name="connsiteY19" fmla="*/ 1124959 h 3894404"/>
                <a:gd name="connsiteX20" fmla="*/ 639953 w 1689029"/>
                <a:gd name="connsiteY20" fmla="*/ 547981 h 3894404"/>
                <a:gd name="connsiteX0" fmla="*/ 639953 w 1689029"/>
                <a:gd name="connsiteY0" fmla="*/ 547981 h 3894404"/>
                <a:gd name="connsiteX1" fmla="*/ 104810 w 1689029"/>
                <a:gd name="connsiteY1" fmla="*/ 83943 h 3894404"/>
                <a:gd name="connsiteX2" fmla="*/ 168 w 1689029"/>
                <a:gd name="connsiteY2" fmla="*/ 17832 h 3894404"/>
                <a:gd name="connsiteX3" fmla="*/ 86147 w 1689029"/>
                <a:gd name="connsiteY3" fmla="*/ 412501 h 3894404"/>
                <a:gd name="connsiteX4" fmla="*/ 290861 w 1689029"/>
                <a:gd name="connsiteY4" fmla="*/ 851505 h 3894404"/>
                <a:gd name="connsiteX5" fmla="*/ 756680 w 1689029"/>
                <a:gd name="connsiteY5" fmla="*/ 1499379 h 3894404"/>
                <a:gd name="connsiteX6" fmla="*/ 1035340 w 1689029"/>
                <a:gd name="connsiteY6" fmla="*/ 1913004 h 3894404"/>
                <a:gd name="connsiteX7" fmla="*/ 1164268 w 1689029"/>
                <a:gd name="connsiteY7" fmla="*/ 2186406 h 3894404"/>
                <a:gd name="connsiteX8" fmla="*/ 1245197 w 1689029"/>
                <a:gd name="connsiteY8" fmla="*/ 2461013 h 3894404"/>
                <a:gd name="connsiteX9" fmla="*/ 1275258 w 1689029"/>
                <a:gd name="connsiteY9" fmla="*/ 2793829 h 3894404"/>
                <a:gd name="connsiteX10" fmla="*/ 1275707 w 1689029"/>
                <a:gd name="connsiteY10" fmla="*/ 3107026 h 3894404"/>
                <a:gd name="connsiteX11" fmla="*/ 1322361 w 1689029"/>
                <a:gd name="connsiteY11" fmla="*/ 3334868 h 3894404"/>
                <a:gd name="connsiteX12" fmla="*/ 1452198 w 1689029"/>
                <a:gd name="connsiteY12" fmla="*/ 3651500 h 3894404"/>
                <a:gd name="connsiteX13" fmla="*/ 1612333 w 1689029"/>
                <a:gd name="connsiteY13" fmla="*/ 3888014 h 3894404"/>
                <a:gd name="connsiteX14" fmla="*/ 1646631 w 1689029"/>
                <a:gd name="connsiteY14" fmla="*/ 3795506 h 3894404"/>
                <a:gd name="connsiteX15" fmla="*/ 1682867 w 1689029"/>
                <a:gd name="connsiteY15" fmla="*/ 3231708 h 3894404"/>
                <a:gd name="connsiteX16" fmla="*/ 1658502 w 1689029"/>
                <a:gd name="connsiteY16" fmla="*/ 2697522 h 3894404"/>
                <a:gd name="connsiteX17" fmla="*/ 1490904 w 1689029"/>
                <a:gd name="connsiteY17" fmla="*/ 1842266 h 3894404"/>
                <a:gd name="connsiteX18" fmla="*/ 1104844 w 1689029"/>
                <a:gd name="connsiteY18" fmla="*/ 1124959 h 3894404"/>
                <a:gd name="connsiteX19" fmla="*/ 639953 w 1689029"/>
                <a:gd name="connsiteY19" fmla="*/ 547981 h 3894404"/>
                <a:gd name="connsiteX0" fmla="*/ 639953 w 1689029"/>
                <a:gd name="connsiteY0" fmla="*/ 547981 h 3894404"/>
                <a:gd name="connsiteX1" fmla="*/ 104810 w 1689029"/>
                <a:gd name="connsiteY1" fmla="*/ 83943 h 3894404"/>
                <a:gd name="connsiteX2" fmla="*/ 168 w 1689029"/>
                <a:gd name="connsiteY2" fmla="*/ 17832 h 3894404"/>
                <a:gd name="connsiteX3" fmla="*/ 86147 w 1689029"/>
                <a:gd name="connsiteY3" fmla="*/ 412501 h 3894404"/>
                <a:gd name="connsiteX4" fmla="*/ 290861 w 1689029"/>
                <a:gd name="connsiteY4" fmla="*/ 851505 h 3894404"/>
                <a:gd name="connsiteX5" fmla="*/ 756680 w 1689029"/>
                <a:gd name="connsiteY5" fmla="*/ 1499379 h 3894404"/>
                <a:gd name="connsiteX6" fmla="*/ 1035340 w 1689029"/>
                <a:gd name="connsiteY6" fmla="*/ 1913004 h 3894404"/>
                <a:gd name="connsiteX7" fmla="*/ 1164268 w 1689029"/>
                <a:gd name="connsiteY7" fmla="*/ 2186406 h 3894404"/>
                <a:gd name="connsiteX8" fmla="*/ 1245197 w 1689029"/>
                <a:gd name="connsiteY8" fmla="*/ 2461013 h 3894404"/>
                <a:gd name="connsiteX9" fmla="*/ 1275258 w 1689029"/>
                <a:gd name="connsiteY9" fmla="*/ 2793829 h 3894404"/>
                <a:gd name="connsiteX10" fmla="*/ 1289983 w 1689029"/>
                <a:gd name="connsiteY10" fmla="*/ 3107026 h 3894404"/>
                <a:gd name="connsiteX11" fmla="*/ 1322361 w 1689029"/>
                <a:gd name="connsiteY11" fmla="*/ 3334868 h 3894404"/>
                <a:gd name="connsiteX12" fmla="*/ 1452198 w 1689029"/>
                <a:gd name="connsiteY12" fmla="*/ 3651500 h 3894404"/>
                <a:gd name="connsiteX13" fmla="*/ 1612333 w 1689029"/>
                <a:gd name="connsiteY13" fmla="*/ 3888014 h 3894404"/>
                <a:gd name="connsiteX14" fmla="*/ 1646631 w 1689029"/>
                <a:gd name="connsiteY14" fmla="*/ 3795506 h 3894404"/>
                <a:gd name="connsiteX15" fmla="*/ 1682867 w 1689029"/>
                <a:gd name="connsiteY15" fmla="*/ 3231708 h 3894404"/>
                <a:gd name="connsiteX16" fmla="*/ 1658502 w 1689029"/>
                <a:gd name="connsiteY16" fmla="*/ 2697522 h 3894404"/>
                <a:gd name="connsiteX17" fmla="*/ 1490904 w 1689029"/>
                <a:gd name="connsiteY17" fmla="*/ 1842266 h 3894404"/>
                <a:gd name="connsiteX18" fmla="*/ 1104844 w 1689029"/>
                <a:gd name="connsiteY18" fmla="*/ 1124959 h 3894404"/>
                <a:gd name="connsiteX19" fmla="*/ 639953 w 1689029"/>
                <a:gd name="connsiteY19" fmla="*/ 547981 h 3894404"/>
                <a:gd name="connsiteX0" fmla="*/ 639953 w 1686571"/>
                <a:gd name="connsiteY0" fmla="*/ 547981 h 3894404"/>
                <a:gd name="connsiteX1" fmla="*/ 104810 w 1686571"/>
                <a:gd name="connsiteY1" fmla="*/ 83943 h 3894404"/>
                <a:gd name="connsiteX2" fmla="*/ 168 w 1686571"/>
                <a:gd name="connsiteY2" fmla="*/ 17832 h 3894404"/>
                <a:gd name="connsiteX3" fmla="*/ 86147 w 1686571"/>
                <a:gd name="connsiteY3" fmla="*/ 412501 h 3894404"/>
                <a:gd name="connsiteX4" fmla="*/ 290861 w 1686571"/>
                <a:gd name="connsiteY4" fmla="*/ 851505 h 3894404"/>
                <a:gd name="connsiteX5" fmla="*/ 756680 w 1686571"/>
                <a:gd name="connsiteY5" fmla="*/ 1499379 h 3894404"/>
                <a:gd name="connsiteX6" fmla="*/ 1035340 w 1686571"/>
                <a:gd name="connsiteY6" fmla="*/ 1913004 h 3894404"/>
                <a:gd name="connsiteX7" fmla="*/ 1164268 w 1686571"/>
                <a:gd name="connsiteY7" fmla="*/ 2186406 h 3894404"/>
                <a:gd name="connsiteX8" fmla="*/ 1245197 w 1686571"/>
                <a:gd name="connsiteY8" fmla="*/ 2461013 h 3894404"/>
                <a:gd name="connsiteX9" fmla="*/ 1275258 w 1686571"/>
                <a:gd name="connsiteY9" fmla="*/ 2793829 h 3894404"/>
                <a:gd name="connsiteX10" fmla="*/ 1289983 w 1686571"/>
                <a:gd name="connsiteY10" fmla="*/ 3107026 h 3894404"/>
                <a:gd name="connsiteX11" fmla="*/ 1322361 w 1686571"/>
                <a:gd name="connsiteY11" fmla="*/ 3334868 h 3894404"/>
                <a:gd name="connsiteX12" fmla="*/ 1452198 w 1686571"/>
                <a:gd name="connsiteY12" fmla="*/ 3651500 h 3894404"/>
                <a:gd name="connsiteX13" fmla="*/ 1612333 w 1686571"/>
                <a:gd name="connsiteY13" fmla="*/ 3888014 h 3894404"/>
                <a:gd name="connsiteX14" fmla="*/ 1646631 w 1686571"/>
                <a:gd name="connsiteY14" fmla="*/ 3795506 h 3894404"/>
                <a:gd name="connsiteX15" fmla="*/ 1682867 w 1686571"/>
                <a:gd name="connsiteY15" fmla="*/ 3231708 h 3894404"/>
                <a:gd name="connsiteX16" fmla="*/ 1658502 w 1686571"/>
                <a:gd name="connsiteY16" fmla="*/ 2697522 h 3894404"/>
                <a:gd name="connsiteX17" fmla="*/ 1583813 w 1686571"/>
                <a:gd name="connsiteY17" fmla="*/ 2302900 h 3894404"/>
                <a:gd name="connsiteX18" fmla="*/ 1490904 w 1686571"/>
                <a:gd name="connsiteY18" fmla="*/ 1842266 h 3894404"/>
                <a:gd name="connsiteX19" fmla="*/ 1104844 w 1686571"/>
                <a:gd name="connsiteY19" fmla="*/ 1124959 h 3894404"/>
                <a:gd name="connsiteX20" fmla="*/ 639953 w 1686571"/>
                <a:gd name="connsiteY20" fmla="*/ 547981 h 3894404"/>
                <a:gd name="connsiteX0" fmla="*/ 639953 w 1685798"/>
                <a:gd name="connsiteY0" fmla="*/ 547981 h 3894404"/>
                <a:gd name="connsiteX1" fmla="*/ 104810 w 1685798"/>
                <a:gd name="connsiteY1" fmla="*/ 83943 h 3894404"/>
                <a:gd name="connsiteX2" fmla="*/ 168 w 1685798"/>
                <a:gd name="connsiteY2" fmla="*/ 17832 h 3894404"/>
                <a:gd name="connsiteX3" fmla="*/ 86147 w 1685798"/>
                <a:gd name="connsiteY3" fmla="*/ 412501 h 3894404"/>
                <a:gd name="connsiteX4" fmla="*/ 290861 w 1685798"/>
                <a:gd name="connsiteY4" fmla="*/ 851505 h 3894404"/>
                <a:gd name="connsiteX5" fmla="*/ 756680 w 1685798"/>
                <a:gd name="connsiteY5" fmla="*/ 1499379 h 3894404"/>
                <a:gd name="connsiteX6" fmla="*/ 1035340 w 1685798"/>
                <a:gd name="connsiteY6" fmla="*/ 1913004 h 3894404"/>
                <a:gd name="connsiteX7" fmla="*/ 1164268 w 1685798"/>
                <a:gd name="connsiteY7" fmla="*/ 2186406 h 3894404"/>
                <a:gd name="connsiteX8" fmla="*/ 1245197 w 1685798"/>
                <a:gd name="connsiteY8" fmla="*/ 2461013 h 3894404"/>
                <a:gd name="connsiteX9" fmla="*/ 1275258 w 1685798"/>
                <a:gd name="connsiteY9" fmla="*/ 2793829 h 3894404"/>
                <a:gd name="connsiteX10" fmla="*/ 1289983 w 1685798"/>
                <a:gd name="connsiteY10" fmla="*/ 3107026 h 3894404"/>
                <a:gd name="connsiteX11" fmla="*/ 1322361 w 1685798"/>
                <a:gd name="connsiteY11" fmla="*/ 3334868 h 3894404"/>
                <a:gd name="connsiteX12" fmla="*/ 1452198 w 1685798"/>
                <a:gd name="connsiteY12" fmla="*/ 3651500 h 3894404"/>
                <a:gd name="connsiteX13" fmla="*/ 1612333 w 1685798"/>
                <a:gd name="connsiteY13" fmla="*/ 3888014 h 3894404"/>
                <a:gd name="connsiteX14" fmla="*/ 1646631 w 1685798"/>
                <a:gd name="connsiteY14" fmla="*/ 3795506 h 3894404"/>
                <a:gd name="connsiteX15" fmla="*/ 1682867 w 1685798"/>
                <a:gd name="connsiteY15" fmla="*/ 3231708 h 3894404"/>
                <a:gd name="connsiteX16" fmla="*/ 1658502 w 1685798"/>
                <a:gd name="connsiteY16" fmla="*/ 2697522 h 3894404"/>
                <a:gd name="connsiteX17" fmla="*/ 1636158 w 1685798"/>
                <a:gd name="connsiteY17" fmla="*/ 2285610 h 3894404"/>
                <a:gd name="connsiteX18" fmla="*/ 1490904 w 1685798"/>
                <a:gd name="connsiteY18" fmla="*/ 1842266 h 3894404"/>
                <a:gd name="connsiteX19" fmla="*/ 1104844 w 1685798"/>
                <a:gd name="connsiteY19" fmla="*/ 1124959 h 3894404"/>
                <a:gd name="connsiteX20" fmla="*/ 639953 w 1685798"/>
                <a:gd name="connsiteY20" fmla="*/ 547981 h 3894404"/>
                <a:gd name="connsiteX0" fmla="*/ 639953 w 1688586"/>
                <a:gd name="connsiteY0" fmla="*/ 547981 h 3894404"/>
                <a:gd name="connsiteX1" fmla="*/ 104810 w 1688586"/>
                <a:gd name="connsiteY1" fmla="*/ 83943 h 3894404"/>
                <a:gd name="connsiteX2" fmla="*/ 168 w 1688586"/>
                <a:gd name="connsiteY2" fmla="*/ 17832 h 3894404"/>
                <a:gd name="connsiteX3" fmla="*/ 86147 w 1688586"/>
                <a:gd name="connsiteY3" fmla="*/ 412501 h 3894404"/>
                <a:gd name="connsiteX4" fmla="*/ 290861 w 1688586"/>
                <a:gd name="connsiteY4" fmla="*/ 851505 h 3894404"/>
                <a:gd name="connsiteX5" fmla="*/ 756680 w 1688586"/>
                <a:gd name="connsiteY5" fmla="*/ 1499379 h 3894404"/>
                <a:gd name="connsiteX6" fmla="*/ 1035340 w 1688586"/>
                <a:gd name="connsiteY6" fmla="*/ 1913004 h 3894404"/>
                <a:gd name="connsiteX7" fmla="*/ 1164268 w 1688586"/>
                <a:gd name="connsiteY7" fmla="*/ 2186406 h 3894404"/>
                <a:gd name="connsiteX8" fmla="*/ 1245197 w 1688586"/>
                <a:gd name="connsiteY8" fmla="*/ 2461013 h 3894404"/>
                <a:gd name="connsiteX9" fmla="*/ 1275258 w 1688586"/>
                <a:gd name="connsiteY9" fmla="*/ 2793829 h 3894404"/>
                <a:gd name="connsiteX10" fmla="*/ 1289983 w 1688586"/>
                <a:gd name="connsiteY10" fmla="*/ 3107026 h 3894404"/>
                <a:gd name="connsiteX11" fmla="*/ 1322361 w 1688586"/>
                <a:gd name="connsiteY11" fmla="*/ 3334868 h 3894404"/>
                <a:gd name="connsiteX12" fmla="*/ 1452198 w 1688586"/>
                <a:gd name="connsiteY12" fmla="*/ 3651500 h 3894404"/>
                <a:gd name="connsiteX13" fmla="*/ 1612333 w 1688586"/>
                <a:gd name="connsiteY13" fmla="*/ 3888014 h 3894404"/>
                <a:gd name="connsiteX14" fmla="*/ 1646631 w 1688586"/>
                <a:gd name="connsiteY14" fmla="*/ 3795506 h 3894404"/>
                <a:gd name="connsiteX15" fmla="*/ 1682867 w 1688586"/>
                <a:gd name="connsiteY15" fmla="*/ 3231708 h 3894404"/>
                <a:gd name="connsiteX16" fmla="*/ 1677537 w 1688586"/>
                <a:gd name="connsiteY16" fmla="*/ 2693199 h 3894404"/>
                <a:gd name="connsiteX17" fmla="*/ 1636158 w 1688586"/>
                <a:gd name="connsiteY17" fmla="*/ 2285610 h 3894404"/>
                <a:gd name="connsiteX18" fmla="*/ 1490904 w 1688586"/>
                <a:gd name="connsiteY18" fmla="*/ 1842266 h 3894404"/>
                <a:gd name="connsiteX19" fmla="*/ 1104844 w 1688586"/>
                <a:gd name="connsiteY19" fmla="*/ 1124959 h 3894404"/>
                <a:gd name="connsiteX20" fmla="*/ 639953 w 1688586"/>
                <a:gd name="connsiteY20" fmla="*/ 547981 h 3894404"/>
                <a:gd name="connsiteX0" fmla="*/ 639953 w 1688586"/>
                <a:gd name="connsiteY0" fmla="*/ 547981 h 3892267"/>
                <a:gd name="connsiteX1" fmla="*/ 104810 w 1688586"/>
                <a:gd name="connsiteY1" fmla="*/ 83943 h 3892267"/>
                <a:gd name="connsiteX2" fmla="*/ 168 w 1688586"/>
                <a:gd name="connsiteY2" fmla="*/ 17832 h 3892267"/>
                <a:gd name="connsiteX3" fmla="*/ 86147 w 1688586"/>
                <a:gd name="connsiteY3" fmla="*/ 412501 h 3892267"/>
                <a:gd name="connsiteX4" fmla="*/ 290861 w 1688586"/>
                <a:gd name="connsiteY4" fmla="*/ 851505 h 3892267"/>
                <a:gd name="connsiteX5" fmla="*/ 756680 w 1688586"/>
                <a:gd name="connsiteY5" fmla="*/ 1499379 h 3892267"/>
                <a:gd name="connsiteX6" fmla="*/ 1035340 w 1688586"/>
                <a:gd name="connsiteY6" fmla="*/ 1913004 h 3892267"/>
                <a:gd name="connsiteX7" fmla="*/ 1164268 w 1688586"/>
                <a:gd name="connsiteY7" fmla="*/ 2186406 h 3892267"/>
                <a:gd name="connsiteX8" fmla="*/ 1245197 w 1688586"/>
                <a:gd name="connsiteY8" fmla="*/ 2461013 h 3892267"/>
                <a:gd name="connsiteX9" fmla="*/ 1275258 w 1688586"/>
                <a:gd name="connsiteY9" fmla="*/ 2793829 h 3892267"/>
                <a:gd name="connsiteX10" fmla="*/ 1289983 w 1688586"/>
                <a:gd name="connsiteY10" fmla="*/ 3107026 h 3892267"/>
                <a:gd name="connsiteX11" fmla="*/ 1322361 w 1688586"/>
                <a:gd name="connsiteY11" fmla="*/ 3334868 h 3892267"/>
                <a:gd name="connsiteX12" fmla="*/ 1452198 w 1688586"/>
                <a:gd name="connsiteY12" fmla="*/ 3651500 h 3892267"/>
                <a:gd name="connsiteX13" fmla="*/ 1612333 w 1688586"/>
                <a:gd name="connsiteY13" fmla="*/ 3888014 h 3892267"/>
                <a:gd name="connsiteX14" fmla="*/ 1632355 w 1688586"/>
                <a:gd name="connsiteY14" fmla="*/ 3778216 h 3892267"/>
                <a:gd name="connsiteX15" fmla="*/ 1682867 w 1688586"/>
                <a:gd name="connsiteY15" fmla="*/ 3231708 h 3892267"/>
                <a:gd name="connsiteX16" fmla="*/ 1677537 w 1688586"/>
                <a:gd name="connsiteY16" fmla="*/ 2693199 h 3892267"/>
                <a:gd name="connsiteX17" fmla="*/ 1636158 w 1688586"/>
                <a:gd name="connsiteY17" fmla="*/ 2285610 h 3892267"/>
                <a:gd name="connsiteX18" fmla="*/ 1490904 w 1688586"/>
                <a:gd name="connsiteY18" fmla="*/ 1842266 h 3892267"/>
                <a:gd name="connsiteX19" fmla="*/ 1104844 w 1688586"/>
                <a:gd name="connsiteY19" fmla="*/ 1124959 h 3892267"/>
                <a:gd name="connsiteX20" fmla="*/ 639953 w 1688586"/>
                <a:gd name="connsiteY20" fmla="*/ 547981 h 3892267"/>
                <a:gd name="connsiteX0" fmla="*/ 639953 w 1680304"/>
                <a:gd name="connsiteY0" fmla="*/ 547981 h 3892267"/>
                <a:gd name="connsiteX1" fmla="*/ 104810 w 1680304"/>
                <a:gd name="connsiteY1" fmla="*/ 83943 h 3892267"/>
                <a:gd name="connsiteX2" fmla="*/ 168 w 1680304"/>
                <a:gd name="connsiteY2" fmla="*/ 17832 h 3892267"/>
                <a:gd name="connsiteX3" fmla="*/ 86147 w 1680304"/>
                <a:gd name="connsiteY3" fmla="*/ 412501 h 3892267"/>
                <a:gd name="connsiteX4" fmla="*/ 290861 w 1680304"/>
                <a:gd name="connsiteY4" fmla="*/ 851505 h 3892267"/>
                <a:gd name="connsiteX5" fmla="*/ 756680 w 1680304"/>
                <a:gd name="connsiteY5" fmla="*/ 1499379 h 3892267"/>
                <a:gd name="connsiteX6" fmla="*/ 1035340 w 1680304"/>
                <a:gd name="connsiteY6" fmla="*/ 1913004 h 3892267"/>
                <a:gd name="connsiteX7" fmla="*/ 1164268 w 1680304"/>
                <a:gd name="connsiteY7" fmla="*/ 2186406 h 3892267"/>
                <a:gd name="connsiteX8" fmla="*/ 1245197 w 1680304"/>
                <a:gd name="connsiteY8" fmla="*/ 2461013 h 3892267"/>
                <a:gd name="connsiteX9" fmla="*/ 1275258 w 1680304"/>
                <a:gd name="connsiteY9" fmla="*/ 2793829 h 3892267"/>
                <a:gd name="connsiteX10" fmla="*/ 1289983 w 1680304"/>
                <a:gd name="connsiteY10" fmla="*/ 3107026 h 3892267"/>
                <a:gd name="connsiteX11" fmla="*/ 1322361 w 1680304"/>
                <a:gd name="connsiteY11" fmla="*/ 3334868 h 3892267"/>
                <a:gd name="connsiteX12" fmla="*/ 1452198 w 1680304"/>
                <a:gd name="connsiteY12" fmla="*/ 3651500 h 3892267"/>
                <a:gd name="connsiteX13" fmla="*/ 1612333 w 1680304"/>
                <a:gd name="connsiteY13" fmla="*/ 3888014 h 3892267"/>
                <a:gd name="connsiteX14" fmla="*/ 1632355 w 1680304"/>
                <a:gd name="connsiteY14" fmla="*/ 3778216 h 3892267"/>
                <a:gd name="connsiteX15" fmla="*/ 1668591 w 1680304"/>
                <a:gd name="connsiteY15" fmla="*/ 3231708 h 3892267"/>
                <a:gd name="connsiteX16" fmla="*/ 1677537 w 1680304"/>
                <a:gd name="connsiteY16" fmla="*/ 2693199 h 3892267"/>
                <a:gd name="connsiteX17" fmla="*/ 1636158 w 1680304"/>
                <a:gd name="connsiteY17" fmla="*/ 2285610 h 3892267"/>
                <a:gd name="connsiteX18" fmla="*/ 1490904 w 1680304"/>
                <a:gd name="connsiteY18" fmla="*/ 1842266 h 3892267"/>
                <a:gd name="connsiteX19" fmla="*/ 1104844 w 1680304"/>
                <a:gd name="connsiteY19" fmla="*/ 1124959 h 3892267"/>
                <a:gd name="connsiteX20" fmla="*/ 639953 w 1680304"/>
                <a:gd name="connsiteY20" fmla="*/ 547981 h 3892267"/>
                <a:gd name="connsiteX0" fmla="*/ 644205 w 1684556"/>
                <a:gd name="connsiteY0" fmla="*/ 541336 h 3885622"/>
                <a:gd name="connsiteX1" fmla="*/ 109062 w 1684556"/>
                <a:gd name="connsiteY1" fmla="*/ 77298 h 3885622"/>
                <a:gd name="connsiteX2" fmla="*/ 4420 w 1684556"/>
                <a:gd name="connsiteY2" fmla="*/ 11187 h 3885622"/>
                <a:gd name="connsiteX3" fmla="*/ 47571 w 1684556"/>
                <a:gd name="connsiteY3" fmla="*/ 306437 h 3885622"/>
                <a:gd name="connsiteX4" fmla="*/ 295113 w 1684556"/>
                <a:gd name="connsiteY4" fmla="*/ 844860 h 3885622"/>
                <a:gd name="connsiteX5" fmla="*/ 760932 w 1684556"/>
                <a:gd name="connsiteY5" fmla="*/ 1492734 h 3885622"/>
                <a:gd name="connsiteX6" fmla="*/ 1039592 w 1684556"/>
                <a:gd name="connsiteY6" fmla="*/ 1906359 h 3885622"/>
                <a:gd name="connsiteX7" fmla="*/ 1168520 w 1684556"/>
                <a:gd name="connsiteY7" fmla="*/ 2179761 h 3885622"/>
                <a:gd name="connsiteX8" fmla="*/ 1249449 w 1684556"/>
                <a:gd name="connsiteY8" fmla="*/ 2454368 h 3885622"/>
                <a:gd name="connsiteX9" fmla="*/ 1279510 w 1684556"/>
                <a:gd name="connsiteY9" fmla="*/ 2787184 h 3885622"/>
                <a:gd name="connsiteX10" fmla="*/ 1294235 w 1684556"/>
                <a:gd name="connsiteY10" fmla="*/ 3100381 h 3885622"/>
                <a:gd name="connsiteX11" fmla="*/ 1326613 w 1684556"/>
                <a:gd name="connsiteY11" fmla="*/ 3328223 h 3885622"/>
                <a:gd name="connsiteX12" fmla="*/ 1456450 w 1684556"/>
                <a:gd name="connsiteY12" fmla="*/ 3644855 h 3885622"/>
                <a:gd name="connsiteX13" fmla="*/ 1616585 w 1684556"/>
                <a:gd name="connsiteY13" fmla="*/ 3881369 h 3885622"/>
                <a:gd name="connsiteX14" fmla="*/ 1636607 w 1684556"/>
                <a:gd name="connsiteY14" fmla="*/ 3771571 h 3885622"/>
                <a:gd name="connsiteX15" fmla="*/ 1672843 w 1684556"/>
                <a:gd name="connsiteY15" fmla="*/ 3225063 h 3885622"/>
                <a:gd name="connsiteX16" fmla="*/ 1681789 w 1684556"/>
                <a:gd name="connsiteY16" fmla="*/ 2686554 h 3885622"/>
                <a:gd name="connsiteX17" fmla="*/ 1640410 w 1684556"/>
                <a:gd name="connsiteY17" fmla="*/ 2278965 h 3885622"/>
                <a:gd name="connsiteX18" fmla="*/ 1495156 w 1684556"/>
                <a:gd name="connsiteY18" fmla="*/ 1835621 h 3885622"/>
                <a:gd name="connsiteX19" fmla="*/ 1109096 w 1684556"/>
                <a:gd name="connsiteY19" fmla="*/ 1118314 h 3885622"/>
                <a:gd name="connsiteX20" fmla="*/ 644205 w 1684556"/>
                <a:gd name="connsiteY20" fmla="*/ 541336 h 388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84556" h="3885622">
                  <a:moveTo>
                    <a:pt x="644205" y="541336"/>
                  </a:moveTo>
                  <a:cubicBezTo>
                    <a:pt x="477533" y="367833"/>
                    <a:pt x="187333" y="112593"/>
                    <a:pt x="109062" y="77298"/>
                  </a:cubicBezTo>
                  <a:cubicBezTo>
                    <a:pt x="54584" y="42004"/>
                    <a:pt x="14669" y="-27003"/>
                    <a:pt x="4420" y="11187"/>
                  </a:cubicBezTo>
                  <a:cubicBezTo>
                    <a:pt x="-5829" y="49377"/>
                    <a:pt x="-878" y="167492"/>
                    <a:pt x="47571" y="306437"/>
                  </a:cubicBezTo>
                  <a:cubicBezTo>
                    <a:pt x="96020" y="445382"/>
                    <a:pt x="176220" y="647144"/>
                    <a:pt x="295113" y="844860"/>
                  </a:cubicBezTo>
                  <a:cubicBezTo>
                    <a:pt x="414006" y="1042576"/>
                    <a:pt x="636852" y="1315818"/>
                    <a:pt x="760932" y="1492734"/>
                  </a:cubicBezTo>
                  <a:cubicBezTo>
                    <a:pt x="885012" y="1669650"/>
                    <a:pt x="971661" y="1791855"/>
                    <a:pt x="1039592" y="1906359"/>
                  </a:cubicBezTo>
                  <a:cubicBezTo>
                    <a:pt x="1107523" y="2020863"/>
                    <a:pt x="1133544" y="2088426"/>
                    <a:pt x="1168520" y="2179761"/>
                  </a:cubicBezTo>
                  <a:cubicBezTo>
                    <a:pt x="1203496" y="2271096"/>
                    <a:pt x="1230951" y="2353131"/>
                    <a:pt x="1249449" y="2454368"/>
                  </a:cubicBezTo>
                  <a:cubicBezTo>
                    <a:pt x="1267947" y="2555605"/>
                    <a:pt x="1272046" y="2679515"/>
                    <a:pt x="1279510" y="2787184"/>
                  </a:cubicBezTo>
                  <a:cubicBezTo>
                    <a:pt x="1286974" y="2894853"/>
                    <a:pt x="1286385" y="3010208"/>
                    <a:pt x="1294235" y="3100381"/>
                  </a:cubicBezTo>
                  <a:cubicBezTo>
                    <a:pt x="1302086" y="3190554"/>
                    <a:pt x="1299577" y="3237477"/>
                    <a:pt x="1326613" y="3328223"/>
                  </a:cubicBezTo>
                  <a:cubicBezTo>
                    <a:pt x="1353649" y="3418969"/>
                    <a:pt x="1408121" y="3552664"/>
                    <a:pt x="1456450" y="3644855"/>
                  </a:cubicBezTo>
                  <a:cubicBezTo>
                    <a:pt x="1504779" y="3737046"/>
                    <a:pt x="1586559" y="3860250"/>
                    <a:pt x="1616585" y="3881369"/>
                  </a:cubicBezTo>
                  <a:cubicBezTo>
                    <a:pt x="1646611" y="3902488"/>
                    <a:pt x="1627440" y="3841685"/>
                    <a:pt x="1636607" y="3771571"/>
                  </a:cubicBezTo>
                  <a:cubicBezTo>
                    <a:pt x="1645774" y="3701457"/>
                    <a:pt x="1660763" y="3413612"/>
                    <a:pt x="1672843" y="3225063"/>
                  </a:cubicBezTo>
                  <a:cubicBezTo>
                    <a:pt x="1684923" y="3036514"/>
                    <a:pt x="1687194" y="2844237"/>
                    <a:pt x="1681789" y="2686554"/>
                  </a:cubicBezTo>
                  <a:cubicBezTo>
                    <a:pt x="1676384" y="2528871"/>
                    <a:pt x="1668343" y="2421508"/>
                    <a:pt x="1640410" y="2278965"/>
                  </a:cubicBezTo>
                  <a:cubicBezTo>
                    <a:pt x="1612477" y="2136422"/>
                    <a:pt x="1574984" y="2031945"/>
                    <a:pt x="1495156" y="1835621"/>
                  </a:cubicBezTo>
                  <a:cubicBezTo>
                    <a:pt x="1415328" y="1639298"/>
                    <a:pt x="1250921" y="1334028"/>
                    <a:pt x="1109096" y="1118314"/>
                  </a:cubicBezTo>
                  <a:cubicBezTo>
                    <a:pt x="967271" y="902600"/>
                    <a:pt x="810877" y="714839"/>
                    <a:pt x="644205" y="541336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75000" sy="7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097" b="0">
                <a:pattFill prst="pct5">
                  <a:fgClr>
                    <a:prstClr val="white"/>
                  </a:fgClr>
                  <a:bgClr>
                    <a:prstClr val="white"/>
                  </a:bgClr>
                </a:pattFill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7298436" y="4814824"/>
              <a:ext cx="382524" cy="702056"/>
            </a:xfrm>
            <a:custGeom>
              <a:avLst/>
              <a:gdLst>
                <a:gd name="connsiteX0" fmla="*/ 50800 w 266700"/>
                <a:gd name="connsiteY0" fmla="*/ 0 h 513080"/>
                <a:gd name="connsiteX1" fmla="*/ 0 w 266700"/>
                <a:gd name="connsiteY1" fmla="*/ 302260 h 513080"/>
                <a:gd name="connsiteX2" fmla="*/ 266700 w 266700"/>
                <a:gd name="connsiteY2" fmla="*/ 513080 h 513080"/>
                <a:gd name="connsiteX3" fmla="*/ 238760 w 266700"/>
                <a:gd name="connsiteY3" fmla="*/ 457200 h 513080"/>
                <a:gd name="connsiteX4" fmla="*/ 208280 w 266700"/>
                <a:gd name="connsiteY4" fmla="*/ 353060 h 513080"/>
                <a:gd name="connsiteX5" fmla="*/ 152400 w 266700"/>
                <a:gd name="connsiteY5" fmla="*/ 190500 h 513080"/>
                <a:gd name="connsiteX6" fmla="*/ 50800 w 266700"/>
                <a:gd name="connsiteY6" fmla="*/ 0 h 513080"/>
                <a:gd name="connsiteX0" fmla="*/ 0 w 331724"/>
                <a:gd name="connsiteY0" fmla="*/ 0 h 702056"/>
                <a:gd name="connsiteX1" fmla="*/ 65024 w 331724"/>
                <a:gd name="connsiteY1" fmla="*/ 491236 h 702056"/>
                <a:gd name="connsiteX2" fmla="*/ 331724 w 331724"/>
                <a:gd name="connsiteY2" fmla="*/ 702056 h 702056"/>
                <a:gd name="connsiteX3" fmla="*/ 303784 w 331724"/>
                <a:gd name="connsiteY3" fmla="*/ 646176 h 702056"/>
                <a:gd name="connsiteX4" fmla="*/ 273304 w 331724"/>
                <a:gd name="connsiteY4" fmla="*/ 542036 h 702056"/>
                <a:gd name="connsiteX5" fmla="*/ 217424 w 331724"/>
                <a:gd name="connsiteY5" fmla="*/ 379476 h 702056"/>
                <a:gd name="connsiteX6" fmla="*/ 0 w 331724"/>
                <a:gd name="connsiteY6" fmla="*/ 0 h 702056"/>
                <a:gd name="connsiteX0" fmla="*/ 50800 w 382524"/>
                <a:gd name="connsiteY0" fmla="*/ 0 h 702056"/>
                <a:gd name="connsiteX1" fmla="*/ 0 w 382524"/>
                <a:gd name="connsiteY1" fmla="*/ 387604 h 702056"/>
                <a:gd name="connsiteX2" fmla="*/ 382524 w 382524"/>
                <a:gd name="connsiteY2" fmla="*/ 702056 h 702056"/>
                <a:gd name="connsiteX3" fmla="*/ 354584 w 382524"/>
                <a:gd name="connsiteY3" fmla="*/ 646176 h 702056"/>
                <a:gd name="connsiteX4" fmla="*/ 324104 w 382524"/>
                <a:gd name="connsiteY4" fmla="*/ 542036 h 702056"/>
                <a:gd name="connsiteX5" fmla="*/ 268224 w 382524"/>
                <a:gd name="connsiteY5" fmla="*/ 379476 h 702056"/>
                <a:gd name="connsiteX6" fmla="*/ 50800 w 382524"/>
                <a:gd name="connsiteY6" fmla="*/ 0 h 702056"/>
                <a:gd name="connsiteX0" fmla="*/ 50800 w 382524"/>
                <a:gd name="connsiteY0" fmla="*/ 0 h 702056"/>
                <a:gd name="connsiteX1" fmla="*/ 0 w 382524"/>
                <a:gd name="connsiteY1" fmla="*/ 387604 h 702056"/>
                <a:gd name="connsiteX2" fmla="*/ 382524 w 382524"/>
                <a:gd name="connsiteY2" fmla="*/ 702056 h 702056"/>
                <a:gd name="connsiteX3" fmla="*/ 354584 w 382524"/>
                <a:gd name="connsiteY3" fmla="*/ 646176 h 702056"/>
                <a:gd name="connsiteX4" fmla="*/ 324104 w 382524"/>
                <a:gd name="connsiteY4" fmla="*/ 542036 h 702056"/>
                <a:gd name="connsiteX5" fmla="*/ 170688 w 382524"/>
                <a:gd name="connsiteY5" fmla="*/ 190500 h 702056"/>
                <a:gd name="connsiteX6" fmla="*/ 50800 w 382524"/>
                <a:gd name="connsiteY6" fmla="*/ 0 h 702056"/>
                <a:gd name="connsiteX0" fmla="*/ 50800 w 382524"/>
                <a:gd name="connsiteY0" fmla="*/ 0 h 702056"/>
                <a:gd name="connsiteX1" fmla="*/ 0 w 382524"/>
                <a:gd name="connsiteY1" fmla="*/ 387604 h 702056"/>
                <a:gd name="connsiteX2" fmla="*/ 382524 w 382524"/>
                <a:gd name="connsiteY2" fmla="*/ 702056 h 702056"/>
                <a:gd name="connsiteX3" fmla="*/ 354584 w 382524"/>
                <a:gd name="connsiteY3" fmla="*/ 646176 h 702056"/>
                <a:gd name="connsiteX4" fmla="*/ 257048 w 382524"/>
                <a:gd name="connsiteY4" fmla="*/ 359156 h 702056"/>
                <a:gd name="connsiteX5" fmla="*/ 170688 w 382524"/>
                <a:gd name="connsiteY5" fmla="*/ 190500 h 702056"/>
                <a:gd name="connsiteX6" fmla="*/ 50800 w 382524"/>
                <a:gd name="connsiteY6" fmla="*/ 0 h 702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2524" h="702056">
                  <a:moveTo>
                    <a:pt x="50800" y="0"/>
                  </a:moveTo>
                  <a:lnTo>
                    <a:pt x="0" y="387604"/>
                  </a:lnTo>
                  <a:lnTo>
                    <a:pt x="382524" y="702056"/>
                  </a:lnTo>
                  <a:lnTo>
                    <a:pt x="354584" y="646176"/>
                  </a:lnTo>
                  <a:lnTo>
                    <a:pt x="257048" y="359156"/>
                  </a:lnTo>
                  <a:lnTo>
                    <a:pt x="170688" y="190500"/>
                  </a:lnTo>
                  <a:lnTo>
                    <a:pt x="50800" y="0"/>
                  </a:lnTo>
                  <a:close/>
                </a:path>
              </a:pathLst>
            </a:custGeom>
            <a:pattFill prst="dashHorz">
              <a:fgClr>
                <a:schemeClr val="tx1"/>
              </a:fgClr>
              <a:bgClr>
                <a:srgbClr val="FFFF00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097" b="0">
                <a:solidFill>
                  <a:prstClr val="white"/>
                </a:solidFill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4867910" y="356179"/>
              <a:ext cx="1452880" cy="843280"/>
            </a:xfrm>
            <a:custGeom>
              <a:avLst/>
              <a:gdLst>
                <a:gd name="connsiteX0" fmla="*/ 50800 w 266700"/>
                <a:gd name="connsiteY0" fmla="*/ 0 h 513080"/>
                <a:gd name="connsiteX1" fmla="*/ 0 w 266700"/>
                <a:gd name="connsiteY1" fmla="*/ 302260 h 513080"/>
                <a:gd name="connsiteX2" fmla="*/ 266700 w 266700"/>
                <a:gd name="connsiteY2" fmla="*/ 513080 h 513080"/>
                <a:gd name="connsiteX3" fmla="*/ 238760 w 266700"/>
                <a:gd name="connsiteY3" fmla="*/ 457200 h 513080"/>
                <a:gd name="connsiteX4" fmla="*/ 208280 w 266700"/>
                <a:gd name="connsiteY4" fmla="*/ 353060 h 513080"/>
                <a:gd name="connsiteX5" fmla="*/ 152400 w 266700"/>
                <a:gd name="connsiteY5" fmla="*/ 190500 h 513080"/>
                <a:gd name="connsiteX6" fmla="*/ 50800 w 266700"/>
                <a:gd name="connsiteY6" fmla="*/ 0 h 513080"/>
                <a:gd name="connsiteX0" fmla="*/ 477520 w 693420"/>
                <a:gd name="connsiteY0" fmla="*/ 0 h 513080"/>
                <a:gd name="connsiteX1" fmla="*/ 0 w 693420"/>
                <a:gd name="connsiteY1" fmla="*/ 12700 h 513080"/>
                <a:gd name="connsiteX2" fmla="*/ 693420 w 693420"/>
                <a:gd name="connsiteY2" fmla="*/ 513080 h 513080"/>
                <a:gd name="connsiteX3" fmla="*/ 665480 w 693420"/>
                <a:gd name="connsiteY3" fmla="*/ 457200 h 513080"/>
                <a:gd name="connsiteX4" fmla="*/ 635000 w 693420"/>
                <a:gd name="connsiteY4" fmla="*/ 353060 h 513080"/>
                <a:gd name="connsiteX5" fmla="*/ 579120 w 693420"/>
                <a:gd name="connsiteY5" fmla="*/ 190500 h 513080"/>
                <a:gd name="connsiteX6" fmla="*/ 477520 w 693420"/>
                <a:gd name="connsiteY6" fmla="*/ 0 h 513080"/>
                <a:gd name="connsiteX0" fmla="*/ 477520 w 665480"/>
                <a:gd name="connsiteY0" fmla="*/ 0 h 457200"/>
                <a:gd name="connsiteX1" fmla="*/ 0 w 665480"/>
                <a:gd name="connsiteY1" fmla="*/ 12700 h 457200"/>
                <a:gd name="connsiteX2" fmla="*/ 502920 w 665480"/>
                <a:gd name="connsiteY2" fmla="*/ 444500 h 457200"/>
                <a:gd name="connsiteX3" fmla="*/ 665480 w 665480"/>
                <a:gd name="connsiteY3" fmla="*/ 457200 h 457200"/>
                <a:gd name="connsiteX4" fmla="*/ 635000 w 665480"/>
                <a:gd name="connsiteY4" fmla="*/ 353060 h 457200"/>
                <a:gd name="connsiteX5" fmla="*/ 579120 w 665480"/>
                <a:gd name="connsiteY5" fmla="*/ 190500 h 457200"/>
                <a:gd name="connsiteX6" fmla="*/ 477520 w 665480"/>
                <a:gd name="connsiteY6" fmla="*/ 0 h 457200"/>
                <a:gd name="connsiteX0" fmla="*/ 477520 w 635000"/>
                <a:gd name="connsiteY0" fmla="*/ 0 h 444500"/>
                <a:gd name="connsiteX1" fmla="*/ 0 w 635000"/>
                <a:gd name="connsiteY1" fmla="*/ 12700 h 444500"/>
                <a:gd name="connsiteX2" fmla="*/ 502920 w 635000"/>
                <a:gd name="connsiteY2" fmla="*/ 444500 h 444500"/>
                <a:gd name="connsiteX3" fmla="*/ 535940 w 635000"/>
                <a:gd name="connsiteY3" fmla="*/ 365760 h 444500"/>
                <a:gd name="connsiteX4" fmla="*/ 635000 w 635000"/>
                <a:gd name="connsiteY4" fmla="*/ 353060 h 444500"/>
                <a:gd name="connsiteX5" fmla="*/ 579120 w 635000"/>
                <a:gd name="connsiteY5" fmla="*/ 190500 h 444500"/>
                <a:gd name="connsiteX6" fmla="*/ 477520 w 635000"/>
                <a:gd name="connsiteY6" fmla="*/ 0 h 444500"/>
                <a:gd name="connsiteX0" fmla="*/ 477520 w 741680"/>
                <a:gd name="connsiteY0" fmla="*/ 0 h 444500"/>
                <a:gd name="connsiteX1" fmla="*/ 0 w 741680"/>
                <a:gd name="connsiteY1" fmla="*/ 12700 h 444500"/>
                <a:gd name="connsiteX2" fmla="*/ 502920 w 741680"/>
                <a:gd name="connsiteY2" fmla="*/ 444500 h 444500"/>
                <a:gd name="connsiteX3" fmla="*/ 535940 w 741680"/>
                <a:gd name="connsiteY3" fmla="*/ 365760 h 444500"/>
                <a:gd name="connsiteX4" fmla="*/ 741680 w 741680"/>
                <a:gd name="connsiteY4" fmla="*/ 63500 h 444500"/>
                <a:gd name="connsiteX5" fmla="*/ 579120 w 741680"/>
                <a:gd name="connsiteY5" fmla="*/ 190500 h 444500"/>
                <a:gd name="connsiteX6" fmla="*/ 477520 w 741680"/>
                <a:gd name="connsiteY6" fmla="*/ 0 h 444500"/>
                <a:gd name="connsiteX0" fmla="*/ 477520 w 845820"/>
                <a:gd name="connsiteY0" fmla="*/ 15240 h 459740"/>
                <a:gd name="connsiteX1" fmla="*/ 0 w 845820"/>
                <a:gd name="connsiteY1" fmla="*/ 27940 h 459740"/>
                <a:gd name="connsiteX2" fmla="*/ 502920 w 845820"/>
                <a:gd name="connsiteY2" fmla="*/ 459740 h 459740"/>
                <a:gd name="connsiteX3" fmla="*/ 535940 w 845820"/>
                <a:gd name="connsiteY3" fmla="*/ 381000 h 459740"/>
                <a:gd name="connsiteX4" fmla="*/ 741680 w 845820"/>
                <a:gd name="connsiteY4" fmla="*/ 78740 h 459740"/>
                <a:gd name="connsiteX5" fmla="*/ 845820 w 845820"/>
                <a:gd name="connsiteY5" fmla="*/ 0 h 459740"/>
                <a:gd name="connsiteX6" fmla="*/ 477520 w 845820"/>
                <a:gd name="connsiteY6" fmla="*/ 15240 h 459740"/>
                <a:gd name="connsiteX0" fmla="*/ 845820 w 845820"/>
                <a:gd name="connsiteY0" fmla="*/ 0 h 459740"/>
                <a:gd name="connsiteX1" fmla="*/ 0 w 845820"/>
                <a:gd name="connsiteY1" fmla="*/ 27940 h 459740"/>
                <a:gd name="connsiteX2" fmla="*/ 502920 w 845820"/>
                <a:gd name="connsiteY2" fmla="*/ 459740 h 459740"/>
                <a:gd name="connsiteX3" fmla="*/ 535940 w 845820"/>
                <a:gd name="connsiteY3" fmla="*/ 381000 h 459740"/>
                <a:gd name="connsiteX4" fmla="*/ 741680 w 845820"/>
                <a:gd name="connsiteY4" fmla="*/ 78740 h 459740"/>
                <a:gd name="connsiteX5" fmla="*/ 845820 w 845820"/>
                <a:gd name="connsiteY5" fmla="*/ 0 h 459740"/>
                <a:gd name="connsiteX0" fmla="*/ 883920 w 883920"/>
                <a:gd name="connsiteY0" fmla="*/ 2540 h 462280"/>
                <a:gd name="connsiteX1" fmla="*/ 0 w 883920"/>
                <a:gd name="connsiteY1" fmla="*/ 0 h 462280"/>
                <a:gd name="connsiteX2" fmla="*/ 541020 w 883920"/>
                <a:gd name="connsiteY2" fmla="*/ 462280 h 462280"/>
                <a:gd name="connsiteX3" fmla="*/ 574040 w 883920"/>
                <a:gd name="connsiteY3" fmla="*/ 383540 h 462280"/>
                <a:gd name="connsiteX4" fmla="*/ 779780 w 883920"/>
                <a:gd name="connsiteY4" fmla="*/ 81280 h 462280"/>
                <a:gd name="connsiteX5" fmla="*/ 883920 w 883920"/>
                <a:gd name="connsiteY5" fmla="*/ 2540 h 462280"/>
                <a:gd name="connsiteX0" fmla="*/ 883920 w 883920"/>
                <a:gd name="connsiteY0" fmla="*/ 2540 h 462280"/>
                <a:gd name="connsiteX1" fmla="*/ 0 w 883920"/>
                <a:gd name="connsiteY1" fmla="*/ 0 h 462280"/>
                <a:gd name="connsiteX2" fmla="*/ 541020 w 883920"/>
                <a:gd name="connsiteY2" fmla="*/ 462280 h 462280"/>
                <a:gd name="connsiteX3" fmla="*/ 604520 w 883920"/>
                <a:gd name="connsiteY3" fmla="*/ 360680 h 462280"/>
                <a:gd name="connsiteX4" fmla="*/ 779780 w 883920"/>
                <a:gd name="connsiteY4" fmla="*/ 81280 h 462280"/>
                <a:gd name="connsiteX5" fmla="*/ 883920 w 883920"/>
                <a:gd name="connsiteY5" fmla="*/ 2540 h 462280"/>
                <a:gd name="connsiteX0" fmla="*/ 883920 w 883920"/>
                <a:gd name="connsiteY0" fmla="*/ 2540 h 462280"/>
                <a:gd name="connsiteX1" fmla="*/ 0 w 883920"/>
                <a:gd name="connsiteY1" fmla="*/ 0 h 462280"/>
                <a:gd name="connsiteX2" fmla="*/ 563880 w 883920"/>
                <a:gd name="connsiteY2" fmla="*/ 462280 h 462280"/>
                <a:gd name="connsiteX3" fmla="*/ 604520 w 883920"/>
                <a:gd name="connsiteY3" fmla="*/ 360680 h 462280"/>
                <a:gd name="connsiteX4" fmla="*/ 779780 w 883920"/>
                <a:gd name="connsiteY4" fmla="*/ 81280 h 462280"/>
                <a:gd name="connsiteX5" fmla="*/ 883920 w 883920"/>
                <a:gd name="connsiteY5" fmla="*/ 2540 h 462280"/>
                <a:gd name="connsiteX0" fmla="*/ 822960 w 822960"/>
                <a:gd name="connsiteY0" fmla="*/ 2540 h 462280"/>
                <a:gd name="connsiteX1" fmla="*/ 0 w 822960"/>
                <a:gd name="connsiteY1" fmla="*/ 0 h 462280"/>
                <a:gd name="connsiteX2" fmla="*/ 563880 w 822960"/>
                <a:gd name="connsiteY2" fmla="*/ 462280 h 462280"/>
                <a:gd name="connsiteX3" fmla="*/ 604520 w 822960"/>
                <a:gd name="connsiteY3" fmla="*/ 360680 h 462280"/>
                <a:gd name="connsiteX4" fmla="*/ 779780 w 822960"/>
                <a:gd name="connsiteY4" fmla="*/ 81280 h 462280"/>
                <a:gd name="connsiteX5" fmla="*/ 822960 w 822960"/>
                <a:gd name="connsiteY5" fmla="*/ 2540 h 462280"/>
                <a:gd name="connsiteX0" fmla="*/ 822960 w 822960"/>
                <a:gd name="connsiteY0" fmla="*/ 2540 h 706120"/>
                <a:gd name="connsiteX1" fmla="*/ 0 w 822960"/>
                <a:gd name="connsiteY1" fmla="*/ 0 h 706120"/>
                <a:gd name="connsiteX2" fmla="*/ 431800 w 822960"/>
                <a:gd name="connsiteY2" fmla="*/ 706120 h 706120"/>
                <a:gd name="connsiteX3" fmla="*/ 604520 w 822960"/>
                <a:gd name="connsiteY3" fmla="*/ 360680 h 706120"/>
                <a:gd name="connsiteX4" fmla="*/ 779780 w 822960"/>
                <a:gd name="connsiteY4" fmla="*/ 81280 h 706120"/>
                <a:gd name="connsiteX5" fmla="*/ 822960 w 822960"/>
                <a:gd name="connsiteY5" fmla="*/ 2540 h 706120"/>
                <a:gd name="connsiteX0" fmla="*/ 1452880 w 1452880"/>
                <a:gd name="connsiteY0" fmla="*/ 2540 h 706120"/>
                <a:gd name="connsiteX1" fmla="*/ 0 w 1452880"/>
                <a:gd name="connsiteY1" fmla="*/ 0 h 706120"/>
                <a:gd name="connsiteX2" fmla="*/ 1061720 w 1452880"/>
                <a:gd name="connsiteY2" fmla="*/ 706120 h 706120"/>
                <a:gd name="connsiteX3" fmla="*/ 1234440 w 1452880"/>
                <a:gd name="connsiteY3" fmla="*/ 360680 h 706120"/>
                <a:gd name="connsiteX4" fmla="*/ 1409700 w 1452880"/>
                <a:gd name="connsiteY4" fmla="*/ 81280 h 706120"/>
                <a:gd name="connsiteX5" fmla="*/ 1452880 w 1452880"/>
                <a:gd name="connsiteY5" fmla="*/ 2540 h 706120"/>
                <a:gd name="connsiteX0" fmla="*/ 1452880 w 1452880"/>
                <a:gd name="connsiteY0" fmla="*/ 2540 h 858520"/>
                <a:gd name="connsiteX1" fmla="*/ 0 w 1452880"/>
                <a:gd name="connsiteY1" fmla="*/ 0 h 858520"/>
                <a:gd name="connsiteX2" fmla="*/ 1092200 w 1452880"/>
                <a:gd name="connsiteY2" fmla="*/ 858520 h 858520"/>
                <a:gd name="connsiteX3" fmla="*/ 1234440 w 1452880"/>
                <a:gd name="connsiteY3" fmla="*/ 360680 h 858520"/>
                <a:gd name="connsiteX4" fmla="*/ 1409700 w 1452880"/>
                <a:gd name="connsiteY4" fmla="*/ 81280 h 858520"/>
                <a:gd name="connsiteX5" fmla="*/ 1452880 w 1452880"/>
                <a:gd name="connsiteY5" fmla="*/ 2540 h 858520"/>
                <a:gd name="connsiteX0" fmla="*/ 1452880 w 1452880"/>
                <a:gd name="connsiteY0" fmla="*/ 2540 h 843280"/>
                <a:gd name="connsiteX1" fmla="*/ 0 w 1452880"/>
                <a:gd name="connsiteY1" fmla="*/ 0 h 843280"/>
                <a:gd name="connsiteX2" fmla="*/ 1102360 w 1452880"/>
                <a:gd name="connsiteY2" fmla="*/ 843280 h 843280"/>
                <a:gd name="connsiteX3" fmla="*/ 1234440 w 1452880"/>
                <a:gd name="connsiteY3" fmla="*/ 360680 h 843280"/>
                <a:gd name="connsiteX4" fmla="*/ 1409700 w 1452880"/>
                <a:gd name="connsiteY4" fmla="*/ 81280 h 843280"/>
                <a:gd name="connsiteX5" fmla="*/ 1452880 w 1452880"/>
                <a:gd name="connsiteY5" fmla="*/ 2540 h 843280"/>
                <a:gd name="connsiteX0" fmla="*/ 1452880 w 1452880"/>
                <a:gd name="connsiteY0" fmla="*/ 2540 h 843280"/>
                <a:gd name="connsiteX1" fmla="*/ 0 w 1452880"/>
                <a:gd name="connsiteY1" fmla="*/ 0 h 843280"/>
                <a:gd name="connsiteX2" fmla="*/ 1102360 w 1452880"/>
                <a:gd name="connsiteY2" fmla="*/ 843280 h 843280"/>
                <a:gd name="connsiteX3" fmla="*/ 1163320 w 1452880"/>
                <a:gd name="connsiteY3" fmla="*/ 543560 h 843280"/>
                <a:gd name="connsiteX4" fmla="*/ 1409700 w 1452880"/>
                <a:gd name="connsiteY4" fmla="*/ 81280 h 843280"/>
                <a:gd name="connsiteX5" fmla="*/ 1452880 w 1452880"/>
                <a:gd name="connsiteY5" fmla="*/ 2540 h 843280"/>
                <a:gd name="connsiteX0" fmla="*/ 1452880 w 1452880"/>
                <a:gd name="connsiteY0" fmla="*/ 2540 h 843280"/>
                <a:gd name="connsiteX1" fmla="*/ 0 w 1452880"/>
                <a:gd name="connsiteY1" fmla="*/ 0 h 843280"/>
                <a:gd name="connsiteX2" fmla="*/ 1102360 w 1452880"/>
                <a:gd name="connsiteY2" fmla="*/ 843280 h 843280"/>
                <a:gd name="connsiteX3" fmla="*/ 1163320 w 1452880"/>
                <a:gd name="connsiteY3" fmla="*/ 543560 h 843280"/>
                <a:gd name="connsiteX4" fmla="*/ 1303020 w 1452880"/>
                <a:gd name="connsiteY4" fmla="*/ 259080 h 843280"/>
                <a:gd name="connsiteX5" fmla="*/ 1452880 w 1452880"/>
                <a:gd name="connsiteY5" fmla="*/ 2540 h 843280"/>
                <a:gd name="connsiteX0" fmla="*/ 1452880 w 1452880"/>
                <a:gd name="connsiteY0" fmla="*/ 2540 h 843280"/>
                <a:gd name="connsiteX1" fmla="*/ 0 w 1452880"/>
                <a:gd name="connsiteY1" fmla="*/ 0 h 843280"/>
                <a:gd name="connsiteX2" fmla="*/ 1102360 w 1452880"/>
                <a:gd name="connsiteY2" fmla="*/ 843280 h 843280"/>
                <a:gd name="connsiteX3" fmla="*/ 1163320 w 1452880"/>
                <a:gd name="connsiteY3" fmla="*/ 543560 h 843280"/>
                <a:gd name="connsiteX4" fmla="*/ 1303020 w 1452880"/>
                <a:gd name="connsiteY4" fmla="*/ 259080 h 843280"/>
                <a:gd name="connsiteX5" fmla="*/ 1452880 w 1452880"/>
                <a:gd name="connsiteY5" fmla="*/ 2540 h 843280"/>
                <a:gd name="connsiteX0" fmla="*/ 1452880 w 1452880"/>
                <a:gd name="connsiteY0" fmla="*/ 2540 h 843280"/>
                <a:gd name="connsiteX1" fmla="*/ 0 w 1452880"/>
                <a:gd name="connsiteY1" fmla="*/ 0 h 843280"/>
                <a:gd name="connsiteX2" fmla="*/ 1102360 w 1452880"/>
                <a:gd name="connsiteY2" fmla="*/ 843280 h 843280"/>
                <a:gd name="connsiteX3" fmla="*/ 1163320 w 1452880"/>
                <a:gd name="connsiteY3" fmla="*/ 543560 h 843280"/>
                <a:gd name="connsiteX4" fmla="*/ 1303020 w 1452880"/>
                <a:gd name="connsiteY4" fmla="*/ 259080 h 843280"/>
                <a:gd name="connsiteX5" fmla="*/ 1452880 w 1452880"/>
                <a:gd name="connsiteY5" fmla="*/ 2540 h 84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2880" h="843280">
                  <a:moveTo>
                    <a:pt x="1452880" y="2540"/>
                  </a:moveTo>
                  <a:lnTo>
                    <a:pt x="0" y="0"/>
                  </a:lnTo>
                  <a:lnTo>
                    <a:pt x="1102360" y="843280"/>
                  </a:lnTo>
                  <a:lnTo>
                    <a:pt x="1163320" y="543560"/>
                  </a:lnTo>
                  <a:cubicBezTo>
                    <a:pt x="1235287" y="362373"/>
                    <a:pt x="1236133" y="353907"/>
                    <a:pt x="1303020" y="259080"/>
                  </a:cubicBezTo>
                  <a:lnTo>
                    <a:pt x="1452880" y="2540"/>
                  </a:lnTo>
                  <a:close/>
                </a:path>
              </a:pathLst>
            </a:custGeom>
            <a:pattFill prst="dashHorz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097" b="0">
                <a:solidFill>
                  <a:prstClr val="white"/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H="1">
              <a:off x="6485982" y="1296211"/>
              <a:ext cx="855486" cy="6502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7285181" y="1024584"/>
              <a:ext cx="823387" cy="437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097" dirty="0">
                  <a:solidFill>
                    <a:prstClr val="black"/>
                  </a:solidFill>
                  <a:latin typeface="Calibri" panose="020F0502020204030204"/>
                </a:rPr>
                <a:t>CAPE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H="1">
              <a:off x="7474809" y="4860792"/>
              <a:ext cx="703684" cy="40627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8130191" y="4634260"/>
              <a:ext cx="655571" cy="437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097" dirty="0">
                  <a:solidFill>
                    <a:prstClr val="black"/>
                  </a:solidFill>
                  <a:latin typeface="Calibri" panose="020F0502020204030204"/>
                </a:rPr>
                <a:t>CIN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609127" y="1081684"/>
              <a:ext cx="528353" cy="437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097" dirty="0">
                  <a:solidFill>
                    <a:prstClr val="black"/>
                  </a:solidFill>
                  <a:latin typeface="Calibri" panose="020F0502020204030204"/>
                </a:rPr>
                <a:t>EL</a:t>
              </a:r>
            </a:p>
          </p:txBody>
        </p:sp>
        <p:sp>
          <p:nvSpPr>
            <p:cNvPr id="47" name="Oval 46"/>
            <p:cNvSpPr/>
            <p:nvPr/>
          </p:nvSpPr>
          <p:spPr>
            <a:xfrm>
              <a:off x="5962889" y="1225538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097" b="0">
                <a:solidFill>
                  <a:prstClr val="white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10" y="1701061"/>
            <a:ext cx="4017930" cy="2063856"/>
          </a:xfrm>
          <a:prstGeom prst="rect">
            <a:avLst/>
          </a:prstGeom>
        </p:spPr>
      </p:pic>
      <p:sp>
        <p:nvSpPr>
          <p:cNvPr id="28" name="Title 4"/>
          <p:cNvSpPr txBox="1">
            <a:spLocks/>
          </p:cNvSpPr>
          <p:nvPr/>
        </p:nvSpPr>
        <p:spPr bwMode="auto">
          <a:xfrm>
            <a:off x="0" y="127083"/>
            <a:ext cx="9144000" cy="75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5721" tIns="27861" rIns="55721" bIns="27861" numCol="1" anchor="ctr" anchorCtr="0" compatLnSpc="1">
            <a:prstTxWarp prst="textNoShape">
              <a:avLst/>
            </a:prstTxWarp>
          </a:bodyPr>
          <a:lstStyle>
            <a:lvl1pPr marL="2215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marL="176213"/>
            <a:r>
              <a:rPr lang="en-GB" sz="3200" dirty="0"/>
              <a:t>Conditional instability with IASI?</a:t>
            </a:r>
            <a:endParaRPr lang="en-GB" sz="3200" kern="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7373886" y="2234050"/>
            <a:ext cx="22575" cy="355324"/>
          </a:xfrm>
          <a:prstGeom prst="straightConnector1">
            <a:avLst/>
          </a:prstGeom>
          <a:solidFill>
            <a:schemeClr val="bg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5647764" y="4530287"/>
            <a:ext cx="3375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tx2"/>
                </a:solidFill>
              </a:rPr>
              <a:t>Instabilities can be seen with IASI profiles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4621459" y="4751774"/>
            <a:ext cx="860160" cy="298745"/>
          </a:xfrm>
          <a:prstGeom prst="righ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855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017639"/>
          </a:xfrm>
        </p:spPr>
        <p:txBody>
          <a:bodyPr/>
          <a:lstStyle/>
          <a:p>
            <a:r>
              <a:rPr lang="en-GB" sz="2400" dirty="0" smtClean="0"/>
              <a:t>“Are EARS-IASI L2 useful for </a:t>
            </a:r>
            <a:r>
              <a:rPr lang="en-GB" sz="2400" dirty="0" err="1" smtClean="0"/>
              <a:t>Nowcasting</a:t>
            </a:r>
            <a:r>
              <a:rPr lang="en-GB" sz="2400" dirty="0" smtClean="0"/>
              <a:t>?”</a:t>
            </a:r>
            <a:br>
              <a:rPr lang="en-GB" sz="2400" dirty="0" smtClean="0"/>
            </a:br>
            <a:r>
              <a:rPr lang="en-GB" sz="2400" b="0" i="1" dirty="0" smtClean="0"/>
              <a:t>Case studies at DWD, EUM User Conference, Tallinn 2018</a:t>
            </a:r>
            <a:endParaRPr lang="en-GB" sz="2400" b="0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6346" t="29914" r="25039" b="17265"/>
          <a:stretch/>
        </p:blipFill>
        <p:spPr>
          <a:xfrm>
            <a:off x="3279531" y="1069258"/>
            <a:ext cx="5839674" cy="2743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17035" y="3797710"/>
            <a:ext cx="5299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tx1"/>
                </a:solidFill>
              </a:rPr>
              <a:t>Credits: K. Hungershöfer et al. (DWD)</a:t>
            </a:r>
          </a:p>
          <a:p>
            <a:pPr algn="ctr"/>
            <a:r>
              <a:rPr lang="pt-BR" sz="1050" i="1" dirty="0">
                <a:solidFill>
                  <a:schemeClr val="tx1"/>
                </a:solidFill>
              </a:rPr>
              <a:t> </a:t>
            </a:r>
            <a:r>
              <a:rPr lang="en-US" sz="1200" i="1" dirty="0">
                <a:solidFill>
                  <a:schemeClr val="tx1"/>
                </a:solidFill>
              </a:rPr>
              <a:t>“</a:t>
            </a:r>
            <a:r>
              <a:rPr lang="en-US" sz="1200" dirty="0">
                <a:solidFill>
                  <a:schemeClr val="tx1"/>
                </a:solidFill>
              </a:rPr>
              <a:t>Are EARS-IASI L2 products useful for </a:t>
            </a:r>
            <a:r>
              <a:rPr lang="en-US" sz="1200" dirty="0" err="1">
                <a:solidFill>
                  <a:schemeClr val="tx1"/>
                </a:solidFill>
              </a:rPr>
              <a:t>Nowcasting</a:t>
            </a:r>
            <a:r>
              <a:rPr lang="en-US" sz="1200" dirty="0">
                <a:solidFill>
                  <a:schemeClr val="tx1"/>
                </a:solidFill>
              </a:rPr>
              <a:t>?</a:t>
            </a:r>
            <a:r>
              <a:rPr lang="en-US" sz="1200" i="1" dirty="0">
                <a:solidFill>
                  <a:schemeClr val="tx1"/>
                </a:solidFill>
              </a:rPr>
              <a:t>”</a:t>
            </a:r>
          </a:p>
          <a:p>
            <a:pPr algn="ctr"/>
            <a:r>
              <a:rPr lang="en-US" sz="1200" i="1" dirty="0">
                <a:solidFill>
                  <a:schemeClr val="tx1"/>
                </a:solidFill>
              </a:rPr>
              <a:t>EUM User conference, Tallinn 2018</a:t>
            </a:r>
            <a:endParaRPr lang="en-GB" sz="1050" i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138" y="1181124"/>
            <a:ext cx="3282711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</a:rPr>
              <a:t>Cyclone </a:t>
            </a:r>
            <a:r>
              <a:rPr lang="en-US" sz="1400" dirty="0" err="1">
                <a:solidFill>
                  <a:srgbClr val="0000FF"/>
                </a:solidFill>
                <a:latin typeface="Arial" panose="020B0604020202020204" pitchFamily="34" charset="0"/>
              </a:rPr>
              <a:t>Frederike</a:t>
            </a:r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</a:rPr>
              <a:t> 18/01/2018</a:t>
            </a:r>
          </a:p>
          <a:p>
            <a:pPr algn="ctr"/>
            <a:r>
              <a:rPr lang="en-US" sz="1050" b="0" i="1" dirty="0">
                <a:solidFill>
                  <a:schemeClr val="tx1"/>
                </a:solidFill>
                <a:latin typeface="Arial" panose="020B0604020202020204" pitchFamily="34" charset="0"/>
              </a:rPr>
              <a:t>(1 out of 3 cases)</a:t>
            </a:r>
          </a:p>
          <a:p>
            <a:endParaRPr lang="en-US" sz="105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1200" dirty="0" smtClean="0">
                <a:solidFill>
                  <a:schemeClr val="tx1"/>
                </a:solidFill>
                <a:latin typeface="Arial" panose="020B0604020202020204" pitchFamily="34" charset="0"/>
              </a:rPr>
              <a:t>Situation: The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</a:rPr>
              <a:t>regional model COSMO-DE predicted the development of a sting jet with gusts up to 170 km/h. The challenge for the forecaster was to decide if the sting jet would reach the ground resulting in fatal wind gusts. 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61842" y="4775949"/>
            <a:ext cx="5574323" cy="156966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rgbClr val="2B2BFF"/>
                </a:solidFill>
                <a:latin typeface="Arial" panose="020B0604020202020204" pitchFamily="34" charset="0"/>
              </a:rPr>
              <a:t>Conclusion:</a:t>
            </a:r>
          </a:p>
          <a:p>
            <a:pPr algn="just"/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COSMO-DE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overestimated the gusts, but the stratocumulus clouds in the satellite picture and the IASI-Soundings (showing strong boundary layer) gave hints that the Sting Jet wouldn’t reach the surface in the low lands. </a:t>
            </a:r>
            <a:endParaRPr lang="en-GB" sz="1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35" y="2992373"/>
            <a:ext cx="2862987" cy="34379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91152" y="3106165"/>
            <a:ext cx="356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8855" y="5710184"/>
            <a:ext cx="1180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EARS-IASI </a:t>
            </a:r>
            <a:r>
              <a:rPr lang="en-GB" dirty="0" smtClean="0">
                <a:solidFill>
                  <a:schemeClr val="tx1"/>
                </a:solidFill>
              </a:rPr>
              <a:t>L2 profiles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2469030" y="3106165"/>
            <a:ext cx="356896" cy="36933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5489992" y="2435424"/>
            <a:ext cx="356896" cy="36933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274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93375" y="2310664"/>
            <a:ext cx="4176283" cy="2827912"/>
            <a:chOff x="588373" y="2586814"/>
            <a:chExt cx="3954498" cy="2357041"/>
          </a:xfrm>
        </p:grpSpPr>
        <p:pic>
          <p:nvPicPr>
            <p:cNvPr id="4" name="Kép 9">
              <a:extLst>
                <a:ext uri="{FF2B5EF4-FFF2-40B4-BE49-F238E27FC236}">
                  <a16:creationId xmlns="" xmlns:a16="http://schemas.microsoft.com/office/drawing/2014/main" id="{E4792869-7AC9-4494-82A6-BBAC2F3663C7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88373" y="2586814"/>
              <a:ext cx="3954498" cy="235704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6" name="Lefelé nyíl 12"/>
            <p:cNvSpPr/>
            <p:nvPr/>
          </p:nvSpPr>
          <p:spPr>
            <a:xfrm rot="5400000">
              <a:off x="3069585" y="3232015"/>
              <a:ext cx="230819" cy="46163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350" b="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Szabadkézi sokszög 13"/>
            <p:cNvSpPr/>
            <p:nvPr/>
          </p:nvSpPr>
          <p:spPr>
            <a:xfrm>
              <a:off x="1364665" y="2808758"/>
              <a:ext cx="799063" cy="1926454"/>
            </a:xfrm>
            <a:custGeom>
              <a:avLst/>
              <a:gdLst>
                <a:gd name="connsiteX0" fmla="*/ 523783 w 790175"/>
                <a:gd name="connsiteY0" fmla="*/ 0 h 2175029"/>
                <a:gd name="connsiteX1" fmla="*/ 727969 w 790175"/>
                <a:gd name="connsiteY1" fmla="*/ 541537 h 2175029"/>
                <a:gd name="connsiteX2" fmla="*/ 763480 w 790175"/>
                <a:gd name="connsiteY2" fmla="*/ 1207363 h 2175029"/>
                <a:gd name="connsiteX3" fmla="*/ 363985 w 790175"/>
                <a:gd name="connsiteY3" fmla="*/ 1731145 h 2175029"/>
                <a:gd name="connsiteX4" fmla="*/ 0 w 790175"/>
                <a:gd name="connsiteY4" fmla="*/ 2175029 h 2175029"/>
                <a:gd name="connsiteX0" fmla="*/ 523783 w 804034"/>
                <a:gd name="connsiteY0" fmla="*/ 0 h 2175029"/>
                <a:gd name="connsiteX1" fmla="*/ 763479 w 804034"/>
                <a:gd name="connsiteY1" fmla="*/ 745723 h 2175029"/>
                <a:gd name="connsiteX2" fmla="*/ 763480 w 804034"/>
                <a:gd name="connsiteY2" fmla="*/ 1207363 h 2175029"/>
                <a:gd name="connsiteX3" fmla="*/ 363985 w 804034"/>
                <a:gd name="connsiteY3" fmla="*/ 1731145 h 2175029"/>
                <a:gd name="connsiteX4" fmla="*/ 0 w 804034"/>
                <a:gd name="connsiteY4" fmla="*/ 2175029 h 2175029"/>
                <a:gd name="connsiteX0" fmla="*/ 621437 w 799063"/>
                <a:gd name="connsiteY0" fmla="*/ 0 h 1926454"/>
                <a:gd name="connsiteX1" fmla="*/ 763479 w 799063"/>
                <a:gd name="connsiteY1" fmla="*/ 497148 h 1926454"/>
                <a:gd name="connsiteX2" fmla="*/ 763480 w 799063"/>
                <a:gd name="connsiteY2" fmla="*/ 958788 h 1926454"/>
                <a:gd name="connsiteX3" fmla="*/ 363985 w 799063"/>
                <a:gd name="connsiteY3" fmla="*/ 1482570 h 1926454"/>
                <a:gd name="connsiteX4" fmla="*/ 0 w 799063"/>
                <a:gd name="connsiteY4" fmla="*/ 1926454 h 1926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9063" h="1926454">
                  <a:moveTo>
                    <a:pt x="621437" y="0"/>
                  </a:moveTo>
                  <a:cubicBezTo>
                    <a:pt x="703555" y="170155"/>
                    <a:pt x="739805" y="337350"/>
                    <a:pt x="763479" y="497148"/>
                  </a:cubicBezTo>
                  <a:cubicBezTo>
                    <a:pt x="787153" y="656946"/>
                    <a:pt x="830062" y="794551"/>
                    <a:pt x="763480" y="958788"/>
                  </a:cubicBezTo>
                  <a:cubicBezTo>
                    <a:pt x="696898" y="1123025"/>
                    <a:pt x="491232" y="1321292"/>
                    <a:pt x="363985" y="1482570"/>
                  </a:cubicBezTo>
                  <a:cubicBezTo>
                    <a:pt x="236738" y="1643848"/>
                    <a:pt x="118369" y="1785151"/>
                    <a:pt x="0" y="1926454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1350" b="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" name="Szövegdoboz 11"/>
          <p:cNvSpPr txBox="1"/>
          <p:nvPr/>
        </p:nvSpPr>
        <p:spPr>
          <a:xfrm>
            <a:off x="442501" y="5192175"/>
            <a:ext cx="3438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200" kern="0" dirty="0">
                <a:solidFill>
                  <a:sysClr val="windowText" lastClr="000000"/>
                </a:solidFill>
              </a:rPr>
              <a:t>IASI </a:t>
            </a:r>
            <a:r>
              <a:rPr lang="en-GB" sz="1200" kern="0" dirty="0">
                <a:solidFill>
                  <a:sysClr val="windowText" lastClr="000000"/>
                </a:solidFill>
              </a:rPr>
              <a:t>L2 </a:t>
            </a:r>
            <a:r>
              <a:rPr lang="hu-HU" sz="1200" kern="0" dirty="0">
                <a:solidFill>
                  <a:sysClr val="windowText" lastClr="000000"/>
                </a:solidFill>
              </a:rPr>
              <a:t>– Maximum Buoyancy (0823 UTC)</a:t>
            </a:r>
          </a:p>
        </p:txBody>
      </p:sp>
      <p:sp>
        <p:nvSpPr>
          <p:cNvPr id="8" name="Szövegdoboz 14"/>
          <p:cNvSpPr txBox="1"/>
          <p:nvPr/>
        </p:nvSpPr>
        <p:spPr>
          <a:xfrm>
            <a:off x="1445261" y="4412714"/>
            <a:ext cx="21707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050" i="1" kern="0" dirty="0">
                <a:solidFill>
                  <a:sysClr val="windowText" lastClr="000000"/>
                </a:solidFill>
              </a:rPr>
              <a:t>Area with high</a:t>
            </a:r>
            <a:r>
              <a:rPr lang="en-GB" sz="1050" i="1" kern="0" dirty="0">
                <a:solidFill>
                  <a:sysClr val="windowText" lastClr="000000"/>
                </a:solidFill>
              </a:rPr>
              <a:t> </a:t>
            </a:r>
            <a:r>
              <a:rPr lang="hu-HU" sz="1050" i="1" kern="0" dirty="0">
                <a:solidFill>
                  <a:sysClr val="windowText" lastClr="000000"/>
                </a:solidFill>
              </a:rPr>
              <a:t>instability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328651" y="2116339"/>
            <a:ext cx="4718394" cy="2774595"/>
            <a:chOff x="6165574" y="1629624"/>
            <a:chExt cx="5769334" cy="3284282"/>
          </a:xfrm>
        </p:grpSpPr>
        <p:grpSp>
          <p:nvGrpSpPr>
            <p:cNvPr id="17" name="Group 16"/>
            <p:cNvGrpSpPr/>
            <p:nvPr/>
          </p:nvGrpSpPr>
          <p:grpSpPr>
            <a:xfrm>
              <a:off x="6165574" y="1950307"/>
              <a:ext cx="5769334" cy="2963599"/>
              <a:chOff x="6054256" y="1441424"/>
              <a:chExt cx="5029200" cy="2292868"/>
            </a:xfrm>
          </p:grpSpPr>
          <p:pic>
            <p:nvPicPr>
              <p:cNvPr id="9" name="Picture 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54256" y="1441424"/>
                <a:ext cx="5029200" cy="2289810"/>
              </a:xfrm>
              <a:prstGeom prst="rect">
                <a:avLst/>
              </a:prstGeom>
            </p:spPr>
          </p:pic>
          <p:sp>
            <p:nvSpPr>
              <p:cNvPr id="10" name="Lefelé nyíl 6"/>
              <p:cNvSpPr/>
              <p:nvPr/>
            </p:nvSpPr>
            <p:spPr>
              <a:xfrm rot="5400000">
                <a:off x="8139443" y="2064581"/>
                <a:ext cx="230819" cy="461639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350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" name="Szabadkézi sokszög 7"/>
              <p:cNvSpPr/>
              <p:nvPr/>
            </p:nvSpPr>
            <p:spPr>
              <a:xfrm>
                <a:off x="7287929" y="1443529"/>
                <a:ext cx="195895" cy="2290763"/>
              </a:xfrm>
              <a:custGeom>
                <a:avLst/>
                <a:gdLst>
                  <a:gd name="connsiteX0" fmla="*/ 57150 w 195895"/>
                  <a:gd name="connsiteY0" fmla="*/ 0 h 2290763"/>
                  <a:gd name="connsiteX1" fmla="*/ 185737 w 195895"/>
                  <a:gd name="connsiteY1" fmla="*/ 781050 h 2290763"/>
                  <a:gd name="connsiteX2" fmla="*/ 166687 w 195895"/>
                  <a:gd name="connsiteY2" fmla="*/ 1423988 h 2290763"/>
                  <a:gd name="connsiteX3" fmla="*/ 0 w 195895"/>
                  <a:gd name="connsiteY3" fmla="*/ 2290763 h 2290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895" h="2290763">
                    <a:moveTo>
                      <a:pt x="57150" y="0"/>
                    </a:moveTo>
                    <a:cubicBezTo>
                      <a:pt x="112315" y="271859"/>
                      <a:pt x="167481" y="543719"/>
                      <a:pt x="185737" y="781050"/>
                    </a:cubicBezTo>
                    <a:cubicBezTo>
                      <a:pt x="203993" y="1018381"/>
                      <a:pt x="197643" y="1172369"/>
                      <a:pt x="166687" y="1423988"/>
                    </a:cubicBezTo>
                    <a:cubicBezTo>
                      <a:pt x="135731" y="1675607"/>
                      <a:pt x="67865" y="1983185"/>
                      <a:pt x="0" y="2290763"/>
                    </a:cubicBez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u-HU" sz="1350" b="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2" name="Szövegdoboz 8"/>
            <p:cNvSpPr txBox="1"/>
            <p:nvPr/>
          </p:nvSpPr>
          <p:spPr>
            <a:xfrm>
              <a:off x="6927230" y="1629624"/>
              <a:ext cx="1286181" cy="355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350" kern="0" dirty="0" err="1">
                  <a:solidFill>
                    <a:schemeClr val="accent1">
                      <a:lumMod val="50000"/>
                    </a:schemeClr>
                  </a:solidFill>
                </a:rPr>
                <a:t>Cold</a:t>
              </a:r>
              <a:r>
                <a:rPr lang="hu-HU" sz="1350" kern="0" dirty="0">
                  <a:solidFill>
                    <a:schemeClr val="accent1">
                      <a:lumMod val="50000"/>
                    </a:schemeClr>
                  </a:solidFill>
                </a:rPr>
                <a:t> front</a:t>
              </a:r>
            </a:p>
          </p:txBody>
        </p:sp>
        <p:sp>
          <p:nvSpPr>
            <p:cNvPr id="13" name="Szövegdoboz 10"/>
            <p:cNvSpPr txBox="1"/>
            <p:nvPr/>
          </p:nvSpPr>
          <p:spPr>
            <a:xfrm>
              <a:off x="8676951" y="4508185"/>
              <a:ext cx="1333222" cy="355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350" kern="0" dirty="0">
                  <a:solidFill>
                    <a:srgbClr val="FFFF00"/>
                  </a:solidFill>
                </a:rPr>
                <a:t>15</a:t>
              </a:r>
              <a:r>
                <a:rPr lang="en-GB" sz="1350" kern="0" dirty="0">
                  <a:solidFill>
                    <a:srgbClr val="FFFF00"/>
                  </a:solidFill>
                </a:rPr>
                <a:t>:</a:t>
              </a:r>
              <a:r>
                <a:rPr lang="hu-HU" sz="1350" kern="0" dirty="0">
                  <a:solidFill>
                    <a:srgbClr val="FFFF00"/>
                  </a:solidFill>
                </a:rPr>
                <a:t>00 UTC</a:t>
              </a: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3931"/>
          </a:xfrm>
        </p:spPr>
        <p:txBody>
          <a:bodyPr/>
          <a:lstStyle/>
          <a:p>
            <a:r>
              <a:rPr lang="en-GB" dirty="0"/>
              <a:t>Tracking instability with </a:t>
            </a:r>
            <a:r>
              <a:rPr lang="en-GB" dirty="0" smtClean="0"/>
              <a:t>IASI L2 products, </a:t>
            </a:r>
            <a:br>
              <a:rPr lang="en-GB" dirty="0" smtClean="0"/>
            </a:br>
            <a:r>
              <a:rPr lang="en-GB" dirty="0" smtClean="0"/>
              <a:t>a study with the Hungarian Met Services (OMSZ)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28614" y="1729155"/>
            <a:ext cx="3906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800" dirty="0">
                <a:solidFill>
                  <a:srgbClr val="000000"/>
                </a:solidFill>
              </a:rPr>
              <a:t>Tornadic storm</a:t>
            </a:r>
            <a:r>
              <a:rPr lang="en-GB" sz="1800" dirty="0">
                <a:solidFill>
                  <a:srgbClr val="000000"/>
                </a:solidFill>
              </a:rPr>
              <a:t>, </a:t>
            </a:r>
            <a:r>
              <a:rPr lang="hu-HU" sz="1800" dirty="0">
                <a:solidFill>
                  <a:srgbClr val="000000"/>
                </a:solidFill>
              </a:rPr>
              <a:t>16 August 2010</a:t>
            </a: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3383" y="5138576"/>
            <a:ext cx="32823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5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by Hungarian Met Services</a:t>
            </a:r>
          </a:p>
          <a:p>
            <a:pPr algn="r"/>
            <a:r>
              <a:rPr lang="en-GB" sz="15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Credits: A. Simon, Z. Kocsis , M. Putsay</a:t>
            </a:r>
            <a:endParaRPr lang="hu-HU" sz="1500" b="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735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23" y="1090874"/>
            <a:ext cx="8598503" cy="5398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9963" y="3407483"/>
            <a:ext cx="11638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rgbClr val="000000"/>
                </a:solidFill>
              </a:rPr>
              <a:t>Forecasts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3385" y="3415204"/>
            <a:ext cx="14359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rgbClr val="000000"/>
                </a:solidFill>
              </a:rPr>
              <a:t>IASI profiles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0771" y="5726430"/>
            <a:ext cx="1834029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675" b="0" dirty="0">
                <a:solidFill>
                  <a:srgbClr val="000000"/>
                </a:solidFill>
              </a:rPr>
              <a:t>TPW 30.7mm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875568" y="3193025"/>
            <a:ext cx="1597381" cy="2221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678881" y="2775294"/>
            <a:ext cx="4151215" cy="0"/>
          </a:xfrm>
          <a:prstGeom prst="line">
            <a:avLst/>
          </a:prstGeom>
          <a:solidFill>
            <a:schemeClr val="bg2"/>
          </a:solidFill>
          <a:ln w="28575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3931"/>
          </a:xfrm>
        </p:spPr>
        <p:txBody>
          <a:bodyPr/>
          <a:lstStyle/>
          <a:p>
            <a:r>
              <a:rPr lang="en-US" dirty="0"/>
              <a:t>“Possible Usage of IASI L2 Profiles in </a:t>
            </a:r>
            <a:r>
              <a:rPr lang="en-US" dirty="0" err="1"/>
              <a:t>Nowcasting</a:t>
            </a:r>
            <a:r>
              <a:rPr lang="en-US" dirty="0" smtClean="0"/>
              <a:t>”</a:t>
            </a:r>
            <a:br>
              <a:rPr lang="en-US" dirty="0" smtClean="0"/>
            </a:br>
            <a:r>
              <a:rPr lang="en-US" b="0" i="1" dirty="0" smtClean="0"/>
              <a:t>Study with OMSZ, EUM User conference, Tallinn 2018</a:t>
            </a:r>
            <a:endParaRPr lang="en-GB" b="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7059706" y="3053653"/>
            <a:ext cx="2084293" cy="523220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tx2"/>
                </a:solidFill>
              </a:rPr>
              <a:t>IASI profile is dryer and closer to reality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5" name="Left-Right Arrow 4"/>
          <p:cNvSpPr/>
          <p:nvPr/>
        </p:nvSpPr>
        <p:spPr bwMode="auto">
          <a:xfrm rot="865951">
            <a:off x="5173025" y="2896133"/>
            <a:ext cx="1658109" cy="278359"/>
          </a:xfrm>
          <a:prstGeom prst="leftRightArrow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3419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90" t="14258" r="5403" b="2129"/>
          <a:stretch/>
        </p:blipFill>
        <p:spPr>
          <a:xfrm>
            <a:off x="0" y="1187246"/>
            <a:ext cx="9144000" cy="520617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1019907"/>
          </a:xfrm>
        </p:spPr>
        <p:txBody>
          <a:bodyPr/>
          <a:lstStyle/>
          <a:p>
            <a:r>
              <a:rPr lang="en-GB" dirty="0" smtClean="0"/>
              <a:t>IASI L2 Assimilation study in AROME (</a:t>
            </a:r>
            <a:r>
              <a:rPr lang="en-GB" dirty="0" err="1" smtClean="0"/>
              <a:t>Météo</a:t>
            </a:r>
            <a:r>
              <a:rPr lang="en-GB" dirty="0" smtClean="0"/>
              <a:t>-France)</a:t>
            </a:r>
            <a:br>
              <a:rPr lang="en-GB" dirty="0" smtClean="0"/>
            </a:br>
            <a:r>
              <a:rPr lang="en-GB" sz="2000" b="0" i="1" dirty="0" smtClean="0"/>
              <a:t>Study team: B. Silveira, V. Guidard, N. </a:t>
            </a:r>
            <a:r>
              <a:rPr lang="en-GB" sz="2000" b="0" i="1" dirty="0" err="1" smtClean="0"/>
              <a:t>Fourrié</a:t>
            </a:r>
            <a:endParaRPr lang="en-GB" sz="2400" b="0" i="1" dirty="0"/>
          </a:p>
        </p:txBody>
      </p:sp>
    </p:spTree>
    <p:extLst>
      <p:ext uri="{BB962C8B-B14F-4D97-AF65-F5344CB8AC3E}">
        <p14:creationId xmlns:p14="http://schemas.microsoft.com/office/powerpoint/2010/main" val="3382689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3"/>
            <a:ext cx="9144000" cy="1019907"/>
          </a:xfrm>
        </p:spPr>
        <p:txBody>
          <a:bodyPr/>
          <a:lstStyle/>
          <a:p>
            <a:r>
              <a:rPr lang="en-GB" dirty="0" smtClean="0"/>
              <a:t>IASI L2 Assimilation study in AROME (</a:t>
            </a:r>
            <a:r>
              <a:rPr lang="en-GB" dirty="0" err="1" smtClean="0"/>
              <a:t>Météo</a:t>
            </a:r>
            <a:r>
              <a:rPr lang="en-GB" dirty="0" smtClean="0"/>
              <a:t>-France)</a:t>
            </a:r>
            <a:br>
              <a:rPr lang="en-GB" dirty="0" smtClean="0"/>
            </a:br>
            <a:r>
              <a:rPr lang="en-GB" sz="2000" b="0" i="1" dirty="0"/>
              <a:t>Study </a:t>
            </a:r>
            <a:r>
              <a:rPr lang="en-GB" sz="2000" b="0" i="1" dirty="0" smtClean="0"/>
              <a:t>team: B. Silveira, V. Guidard, N. </a:t>
            </a:r>
            <a:r>
              <a:rPr lang="en-GB" sz="2000" b="0" i="1" dirty="0" err="1" smtClean="0"/>
              <a:t>Fourrié</a:t>
            </a:r>
            <a:endParaRPr lang="en-GB" sz="2400" b="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10" t="14258" r="5323" b="1872"/>
          <a:stretch/>
        </p:blipFill>
        <p:spPr>
          <a:xfrm>
            <a:off x="0" y="1187245"/>
            <a:ext cx="9144000" cy="520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93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IASI L2 Assimilation study in AROME (</a:t>
            </a:r>
            <a:r>
              <a:rPr lang="en-GB" dirty="0" err="1" smtClean="0"/>
              <a:t>Météo</a:t>
            </a:r>
            <a:r>
              <a:rPr lang="en-GB" dirty="0" smtClean="0"/>
              <a:t>-France)</a:t>
            </a:r>
            <a:br>
              <a:rPr lang="en-GB" dirty="0" smtClean="0"/>
            </a:br>
            <a:r>
              <a:rPr lang="en-GB" sz="2000" b="0" i="1" dirty="0"/>
              <a:t>Study </a:t>
            </a:r>
            <a:r>
              <a:rPr lang="en-GB" sz="2000" b="0" i="1" dirty="0" smtClean="0"/>
              <a:t>team: B. Silveira, V. Guidard, N. </a:t>
            </a:r>
            <a:r>
              <a:rPr lang="en-GB" sz="2000" b="0" i="1" dirty="0" err="1" smtClean="0"/>
              <a:t>Fourrié</a:t>
            </a:r>
            <a:endParaRPr lang="en-GB" sz="2400" b="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50" t="14000" r="5441" b="1768"/>
          <a:stretch/>
        </p:blipFill>
        <p:spPr>
          <a:xfrm>
            <a:off x="-4594" y="1187247"/>
            <a:ext cx="9148594" cy="520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65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 idx="4294967295"/>
          </p:nvPr>
        </p:nvSpPr>
        <p:spPr>
          <a:xfrm>
            <a:off x="189003" y="131387"/>
            <a:ext cx="6740129" cy="708422"/>
          </a:xfrm>
        </p:spPr>
        <p:txBody>
          <a:bodyPr/>
          <a:lstStyle/>
          <a:p>
            <a:r>
              <a:rPr lang="en-GB" altLang="en-US" dirty="0" smtClean="0"/>
              <a:t>EARS – System Overview</a:t>
            </a:r>
          </a:p>
        </p:txBody>
      </p:sp>
      <p:pic>
        <p:nvPicPr>
          <p:cNvPr id="12291" name="Picture 2" descr="H:\DESKTOP\syste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92" y="1354609"/>
            <a:ext cx="7646034" cy="4006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>
            <a:spLocks noChangeArrowheads="1"/>
          </p:cNvSpPr>
          <p:nvPr/>
        </p:nvSpPr>
        <p:spPr bwMode="auto">
          <a:xfrm>
            <a:off x="1205160" y="5244224"/>
            <a:ext cx="6977305" cy="553641"/>
          </a:xfrm>
          <a:prstGeom prst="rightArrow">
            <a:avLst>
              <a:gd name="adj1" fmla="val 50000"/>
              <a:gd name="adj2" fmla="val 50075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7000" tIns="27000" rIns="27000" bIns="27000"/>
          <a:lstStyle>
            <a:lvl1pPr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1500">
                <a:solidFill>
                  <a:schemeClr val="bg1"/>
                </a:solidFill>
              </a:rPr>
              <a:t>10-30 Minutes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1800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557213" indent="-214313">
              <a:spcBef>
                <a:spcPct val="20000"/>
              </a:spcBef>
              <a:defRPr sz="1800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857250" indent="-171450">
              <a:spcBef>
                <a:spcPct val="20000"/>
              </a:spcBef>
              <a:defRPr sz="1800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200150" indent="-171450">
              <a:spcBef>
                <a:spcPct val="20000"/>
              </a:spcBef>
              <a:defRPr sz="1800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1543050" indent="-171450">
              <a:spcBef>
                <a:spcPct val="20000"/>
              </a:spcBef>
              <a:defRPr sz="1800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675">
                <a:solidFill>
                  <a:schemeClr val="bg2"/>
                </a:solidFill>
                <a:latin typeface="Century Gothic" panose="020B0502020202020204" pitchFamily="34" charset="0"/>
              </a:rPr>
              <a:t>Slide: </a:t>
            </a:r>
            <a:fld id="{74A4B4A4-A6FB-4EDD-9BF1-D50E70940F6A}" type="slidenum">
              <a:rPr lang="en-GB" altLang="en-US" sz="675">
                <a:solidFill>
                  <a:schemeClr val="bg2"/>
                </a:solidFill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GB" altLang="en-US" sz="675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279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27057" y="1150093"/>
            <a:ext cx="8620945" cy="554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GB" sz="2215" u="sng" dirty="0">
                <a:solidFill>
                  <a:schemeClr val="tx2"/>
                </a:solidFill>
                <a:sym typeface="Wingdings" panose="05000000000000000000" pitchFamily="2" charset="2"/>
              </a:rPr>
              <a:t>Future missions</a:t>
            </a:r>
            <a:r>
              <a:rPr lang="en-GB" sz="2215" b="0" dirty="0">
                <a:solidFill>
                  <a:schemeClr val="tx2"/>
                </a:solidFill>
                <a:sym typeface="Wingdings" panose="05000000000000000000" pitchFamily="2" charset="2"/>
              </a:rPr>
              <a:t>: Lots of effort are put to prepare the future hyperspectral infrared missions, maximising maintainability across missions, interacting closely with the users community.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en-GB" sz="2215" u="sng" dirty="0" smtClean="0">
              <a:solidFill>
                <a:schemeClr val="tx2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GB" sz="2215" u="sng" dirty="0" smtClean="0">
                <a:solidFill>
                  <a:schemeClr val="tx2"/>
                </a:solidFill>
              </a:rPr>
              <a:t>L1 </a:t>
            </a:r>
            <a:r>
              <a:rPr lang="en-GB" sz="2215" u="sng" dirty="0" smtClean="0">
                <a:solidFill>
                  <a:schemeClr val="tx2"/>
                </a:solidFill>
              </a:rPr>
              <a:t>PC methodology</a:t>
            </a:r>
            <a:r>
              <a:rPr lang="en-GB" sz="2215" b="0" dirty="0" smtClean="0">
                <a:solidFill>
                  <a:schemeClr val="tx2"/>
                </a:solidFill>
              </a:rPr>
              <a:t> has been optimised to capture the maximum of signal</a:t>
            </a:r>
          </a:p>
          <a:p>
            <a:pPr lvl="1" algn="just"/>
            <a:r>
              <a:rPr lang="en-GB" sz="2215" b="0" dirty="0">
                <a:solidFill>
                  <a:schemeClr val="tx2"/>
                </a:solidFill>
              </a:rPr>
              <a:t>	</a:t>
            </a:r>
            <a:r>
              <a:rPr lang="en-GB" sz="2215" b="0" dirty="0" smtClean="0">
                <a:solidFill>
                  <a:schemeClr val="tx2"/>
                </a:solidFill>
                <a:sym typeface="Wingdings" panose="05000000000000000000" pitchFamily="2" charset="2"/>
              </a:rPr>
              <a:t> </a:t>
            </a:r>
            <a:r>
              <a:rPr lang="en-GB" sz="2200" b="0" dirty="0" smtClean="0">
                <a:solidFill>
                  <a:schemeClr val="tx2"/>
                </a:solidFill>
                <a:sym typeface="Wingdings" panose="05000000000000000000" pitchFamily="2" charset="2"/>
              </a:rPr>
              <a:t>Activities will start to motivate </a:t>
            </a:r>
            <a:r>
              <a:rPr lang="en-GB" sz="2200" b="0" dirty="0">
                <a:solidFill>
                  <a:schemeClr val="tx2"/>
                </a:solidFill>
              </a:rPr>
              <a:t>NWP and Air </a:t>
            </a:r>
            <a:r>
              <a:rPr lang="en-GB" sz="2200" b="0" dirty="0" smtClean="0">
                <a:solidFill>
                  <a:schemeClr val="tx2"/>
                </a:solidFill>
              </a:rPr>
              <a:t>	Composition/Air Quality communities to consider 	reconstructed radiances</a:t>
            </a:r>
          </a:p>
          <a:p>
            <a:pPr algn="just"/>
            <a:endParaRPr lang="en-GB" sz="2215" b="0" dirty="0">
              <a:solidFill>
                <a:schemeClr val="tx2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GB" sz="2215" u="sng" dirty="0" smtClean="0">
                <a:solidFill>
                  <a:schemeClr val="tx2"/>
                </a:solidFill>
              </a:rPr>
              <a:t>IASI-EARS </a:t>
            </a:r>
            <a:r>
              <a:rPr lang="en-GB" sz="2215" u="sng" dirty="0" smtClean="0">
                <a:solidFill>
                  <a:schemeClr val="tx2"/>
                </a:solidFill>
              </a:rPr>
              <a:t>L2 processing</a:t>
            </a:r>
            <a:r>
              <a:rPr lang="en-GB" sz="2215" b="0" dirty="0" smtClean="0">
                <a:solidFill>
                  <a:schemeClr val="tx2"/>
                </a:solidFill>
              </a:rPr>
              <a:t> is in a pilot phase since November </a:t>
            </a:r>
            <a:r>
              <a:rPr lang="en-GB" sz="2215" b="0" dirty="0" smtClean="0">
                <a:solidFill>
                  <a:schemeClr val="tx2"/>
                </a:solidFill>
              </a:rPr>
              <a:t>2017:</a:t>
            </a:r>
          </a:p>
          <a:p>
            <a:pPr marL="1257300" lvl="2" indent="-342900" algn="just">
              <a:buFont typeface="Wingdings" panose="05000000000000000000" pitchFamily="2" charset="2"/>
              <a:buChar char="ü"/>
            </a:pPr>
            <a:r>
              <a:rPr lang="en-GB" sz="2215" b="0" dirty="0" smtClean="0">
                <a:solidFill>
                  <a:schemeClr val="tx2"/>
                </a:solidFill>
              </a:rPr>
              <a:t>The </a:t>
            </a:r>
            <a:r>
              <a:rPr lang="en-GB" sz="2215" b="0" dirty="0" smtClean="0">
                <a:solidFill>
                  <a:schemeClr val="tx2"/>
                </a:solidFill>
              </a:rPr>
              <a:t>processing is time efficient </a:t>
            </a:r>
            <a:r>
              <a:rPr lang="en-GB" sz="2215" b="0" dirty="0" smtClean="0">
                <a:solidFill>
                  <a:schemeClr val="tx2"/>
                </a:solidFill>
              </a:rPr>
              <a:t>to be used by NWC</a:t>
            </a:r>
          </a:p>
          <a:p>
            <a:pPr marL="1257300" lvl="2" indent="-342900" algn="just">
              <a:buFont typeface="Wingdings" panose="05000000000000000000" pitchFamily="2" charset="2"/>
              <a:buChar char="ü"/>
            </a:pPr>
            <a:r>
              <a:rPr lang="en-GB" sz="2215" b="0" dirty="0" smtClean="0">
                <a:solidFill>
                  <a:schemeClr val="tx2"/>
                </a:solidFill>
              </a:rPr>
              <a:t>It </a:t>
            </a:r>
            <a:r>
              <a:rPr lang="en-GB" sz="2215" b="0" dirty="0" smtClean="0">
                <a:solidFill>
                  <a:schemeClr val="tx2"/>
                </a:solidFill>
              </a:rPr>
              <a:t>is </a:t>
            </a:r>
            <a:r>
              <a:rPr lang="en-GB" sz="2215" b="0" dirty="0" smtClean="0">
                <a:solidFill>
                  <a:schemeClr val="tx2"/>
                </a:solidFill>
              </a:rPr>
              <a:t>currently experimented </a:t>
            </a:r>
            <a:r>
              <a:rPr lang="en-GB" sz="2215" b="0" dirty="0" smtClean="0">
                <a:solidFill>
                  <a:schemeClr val="tx2"/>
                </a:solidFill>
              </a:rPr>
              <a:t>for L2 </a:t>
            </a:r>
            <a:r>
              <a:rPr lang="en-GB" sz="2215" b="0" dirty="0" smtClean="0">
                <a:solidFill>
                  <a:schemeClr val="tx2"/>
                </a:solidFill>
              </a:rPr>
              <a:t>assimilation, </a:t>
            </a:r>
            <a:r>
              <a:rPr lang="en-GB" sz="2215" b="0" dirty="0" err="1" smtClean="0">
                <a:solidFill>
                  <a:schemeClr val="tx2"/>
                </a:solidFill>
              </a:rPr>
              <a:t>nowcasting</a:t>
            </a:r>
            <a:r>
              <a:rPr lang="en-GB" sz="2215" b="0" dirty="0" smtClean="0">
                <a:solidFill>
                  <a:schemeClr val="tx2"/>
                </a:solidFill>
              </a:rPr>
              <a:t> </a:t>
            </a:r>
            <a:r>
              <a:rPr lang="en-GB" sz="2215" b="0" dirty="0" smtClean="0">
                <a:solidFill>
                  <a:schemeClr val="tx2"/>
                </a:solidFill>
              </a:rPr>
              <a:t>and severe </a:t>
            </a:r>
            <a:r>
              <a:rPr lang="en-GB" sz="2215" b="0" dirty="0" smtClean="0">
                <a:solidFill>
                  <a:schemeClr val="tx2"/>
                </a:solidFill>
              </a:rPr>
              <a:t>events </a:t>
            </a:r>
            <a:r>
              <a:rPr lang="en-GB" sz="2215" b="0" dirty="0" smtClean="0">
                <a:solidFill>
                  <a:schemeClr val="tx2"/>
                </a:solidFill>
              </a:rPr>
              <a:t>forecasting </a:t>
            </a:r>
            <a:r>
              <a:rPr lang="en-GB" sz="2215" b="0" dirty="0" smtClean="0">
                <a:solidFill>
                  <a:schemeClr val="tx2"/>
                </a:solidFill>
                <a:sym typeface="Wingdings" panose="05000000000000000000" pitchFamily="2" charset="2"/>
              </a:rPr>
              <a:t> showing promising results</a:t>
            </a:r>
            <a:endParaRPr lang="en-GB" sz="2215" b="0" dirty="0">
              <a:solidFill>
                <a:schemeClr val="tx2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73649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4826" y="214901"/>
            <a:ext cx="7159752" cy="640556"/>
          </a:xfrm>
        </p:spPr>
        <p:txBody>
          <a:bodyPr/>
          <a:lstStyle/>
          <a:p>
            <a:r>
              <a:rPr lang="en-GB" sz="2600" dirty="0" smtClean="0"/>
              <a:t>The EARS </a:t>
            </a:r>
            <a:r>
              <a:rPr lang="en-GB" sz="2600" dirty="0"/>
              <a:t>Ground Station </a:t>
            </a:r>
            <a:r>
              <a:rPr lang="en-GB" sz="2600" dirty="0" smtClean="0"/>
              <a:t>Coverage  </a:t>
            </a:r>
            <a:endParaRPr lang="en-GB" sz="26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5594" y="1558971"/>
            <a:ext cx="7445152" cy="4577878"/>
            <a:chOff x="280002" y="928185"/>
            <a:chExt cx="9314714" cy="5535368"/>
          </a:xfrm>
        </p:grpSpPr>
        <p:grpSp>
          <p:nvGrpSpPr>
            <p:cNvPr id="3" name="Group 2"/>
            <p:cNvGrpSpPr/>
            <p:nvPr/>
          </p:nvGrpSpPr>
          <p:grpSpPr>
            <a:xfrm>
              <a:off x="280002" y="928185"/>
              <a:ext cx="9314714" cy="5535368"/>
              <a:chOff x="280002" y="928185"/>
              <a:chExt cx="9314714" cy="553536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0002" y="928185"/>
                <a:ext cx="9314714" cy="5535368"/>
              </a:xfrm>
              <a:prstGeom prst="rect">
                <a:avLst/>
              </a:prstGeom>
            </p:spPr>
          </p:pic>
          <p:sp>
            <p:nvSpPr>
              <p:cNvPr id="111" name="TextBox 110"/>
              <p:cNvSpPr txBox="1"/>
              <p:nvPr/>
            </p:nvSpPr>
            <p:spPr>
              <a:xfrm>
                <a:off x="280002" y="5899706"/>
                <a:ext cx="2683536" cy="474146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825" dirty="0">
                    <a:solidFill>
                      <a:schemeClr val="tx1"/>
                    </a:solidFill>
                    <a:latin typeface="Arial Narrow" pitchFamily="34" charset="0"/>
                  </a:rPr>
                  <a:t>    Five Core EARS European Stations</a:t>
                </a:r>
              </a:p>
              <a:p>
                <a:r>
                  <a:rPr lang="en-US" sz="825" dirty="0">
                    <a:solidFill>
                      <a:schemeClr val="tx1"/>
                    </a:solidFill>
                    <a:latin typeface="Arial Narrow" pitchFamily="34" charset="0"/>
                  </a:rPr>
                  <a:t>    Contributing EARS Stations</a:t>
                </a:r>
                <a:endParaRPr lang="en-GB" sz="825" dirty="0">
                  <a:solidFill>
                    <a:schemeClr val="tx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 bwMode="auto">
              <a:xfrm>
                <a:off x="4585870" y="2481939"/>
                <a:ext cx="82378" cy="98854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27000" tIns="27000" rIns="27000" bIns="270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GB" sz="675"/>
              </a:p>
            </p:txBody>
          </p:sp>
          <p:sp>
            <p:nvSpPr>
              <p:cNvPr id="114" name="Oval 113"/>
              <p:cNvSpPr/>
              <p:nvPr/>
            </p:nvSpPr>
            <p:spPr bwMode="auto">
              <a:xfrm>
                <a:off x="5080398" y="1165655"/>
                <a:ext cx="82378" cy="98854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27000" tIns="27000" rIns="27000" bIns="270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GB" sz="675"/>
              </a:p>
            </p:txBody>
          </p:sp>
          <p:sp>
            <p:nvSpPr>
              <p:cNvPr id="115" name="Oval 114"/>
              <p:cNvSpPr/>
              <p:nvPr/>
            </p:nvSpPr>
            <p:spPr bwMode="auto">
              <a:xfrm>
                <a:off x="4244546" y="1404971"/>
                <a:ext cx="82378" cy="98854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27000" tIns="27000" rIns="27000" bIns="270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GB" sz="675"/>
              </a:p>
            </p:txBody>
          </p:sp>
          <p:sp>
            <p:nvSpPr>
              <p:cNvPr id="116" name="Oval 115"/>
              <p:cNvSpPr/>
              <p:nvPr/>
            </p:nvSpPr>
            <p:spPr bwMode="auto">
              <a:xfrm>
                <a:off x="5449329" y="2170670"/>
                <a:ext cx="82378" cy="98854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27000" tIns="27000" rIns="27000" bIns="270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GB" sz="675"/>
              </a:p>
            </p:txBody>
          </p:sp>
          <p:sp>
            <p:nvSpPr>
              <p:cNvPr id="117" name="Oval 116"/>
              <p:cNvSpPr/>
              <p:nvPr/>
            </p:nvSpPr>
            <p:spPr bwMode="auto">
              <a:xfrm>
                <a:off x="4883495" y="1869989"/>
                <a:ext cx="82378" cy="98854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27000" tIns="27000" rIns="27000" bIns="270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GB" sz="675"/>
              </a:p>
            </p:txBody>
          </p:sp>
        </p:grpSp>
        <p:sp>
          <p:nvSpPr>
            <p:cNvPr id="118" name="Oval 117"/>
            <p:cNvSpPr/>
            <p:nvPr/>
          </p:nvSpPr>
          <p:spPr bwMode="auto">
            <a:xfrm>
              <a:off x="350108" y="5984789"/>
              <a:ext cx="82378" cy="98854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27000" tIns="27000" rIns="27000" bIns="2700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en-GB" sz="675"/>
            </a:p>
          </p:txBody>
        </p:sp>
        <p:sp>
          <p:nvSpPr>
            <p:cNvPr id="119" name="Oval 118"/>
            <p:cNvSpPr/>
            <p:nvPr/>
          </p:nvSpPr>
          <p:spPr bwMode="auto">
            <a:xfrm>
              <a:off x="345990" y="6153665"/>
              <a:ext cx="82378" cy="9885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7000" tIns="27000" rIns="27000" bIns="2700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en-GB" sz="675"/>
            </a:p>
          </p:txBody>
        </p:sp>
      </p:grpSp>
    </p:spTree>
    <p:extLst>
      <p:ext uri="{BB962C8B-B14F-4D97-AF65-F5344CB8AC3E}">
        <p14:creationId xmlns:p14="http://schemas.microsoft.com/office/powerpoint/2010/main" val="3866977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9147" y="2358850"/>
            <a:ext cx="65893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smtClean="0">
                <a:solidFill>
                  <a:schemeClr val="tx2"/>
                </a:solidFill>
              </a:rPr>
              <a:t>Current IASI </a:t>
            </a:r>
            <a:r>
              <a:rPr lang="en-GB" sz="5000" dirty="0" smtClean="0">
                <a:solidFill>
                  <a:schemeClr val="tx2"/>
                </a:solidFill>
              </a:rPr>
              <a:t>EARS </a:t>
            </a:r>
            <a:r>
              <a:rPr lang="en-GB" sz="5000" dirty="0" err="1" smtClean="0">
                <a:solidFill>
                  <a:schemeClr val="tx2"/>
                </a:solidFill>
              </a:rPr>
              <a:t>processings</a:t>
            </a:r>
            <a:endParaRPr lang="en-GB" sz="5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12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600" dirty="0" smtClean="0"/>
              <a:t>Status of IASI EARS Level </a:t>
            </a:r>
            <a:r>
              <a:rPr lang="en-GB" sz="2600" dirty="0" smtClean="0"/>
              <a:t>1 processing </a:t>
            </a:r>
            <a:endParaRPr lang="en-GB" sz="2600" dirty="0"/>
          </a:p>
        </p:txBody>
      </p:sp>
      <p:sp>
        <p:nvSpPr>
          <p:cNvPr id="2" name="TextBox 1"/>
          <p:cNvSpPr txBox="1"/>
          <p:nvPr/>
        </p:nvSpPr>
        <p:spPr>
          <a:xfrm>
            <a:off x="217637" y="1357421"/>
            <a:ext cx="8539046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100" dirty="0">
                <a:solidFill>
                  <a:schemeClr val="tx2"/>
                </a:solidFill>
              </a:rPr>
              <a:t>IASI-EARS L1 </a:t>
            </a:r>
            <a:r>
              <a:rPr lang="en-GB" sz="2100" dirty="0" smtClean="0">
                <a:solidFill>
                  <a:schemeClr val="tx2"/>
                </a:solidFill>
              </a:rPr>
              <a:t>processing is operational </a:t>
            </a:r>
            <a:r>
              <a:rPr lang="en-GB" sz="2100" u="sng" dirty="0" smtClean="0">
                <a:solidFill>
                  <a:schemeClr val="tx2"/>
                </a:solidFill>
              </a:rPr>
              <a:t>since </a:t>
            </a:r>
            <a:r>
              <a:rPr lang="en-GB" sz="2400" u="sng" dirty="0" smtClean="0">
                <a:solidFill>
                  <a:schemeClr val="tx2"/>
                </a:solidFill>
              </a:rPr>
              <a:t>April </a:t>
            </a:r>
            <a:r>
              <a:rPr lang="en-GB" sz="2400" u="sng" dirty="0">
                <a:solidFill>
                  <a:schemeClr val="tx2"/>
                </a:solidFill>
              </a:rPr>
              <a:t>2012</a:t>
            </a:r>
            <a:r>
              <a:rPr lang="en-GB" sz="2400" dirty="0">
                <a:solidFill>
                  <a:schemeClr val="tx2"/>
                </a:solidFill>
              </a:rPr>
              <a:t> </a:t>
            </a:r>
            <a:endParaRPr lang="en-GB" sz="2400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400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100" dirty="0" smtClean="0">
                <a:solidFill>
                  <a:schemeClr val="tx2"/>
                </a:solidFill>
              </a:rPr>
              <a:t>It runs currently IASI L1 processing version </a:t>
            </a:r>
            <a:r>
              <a:rPr lang="en-GB" sz="2100" dirty="0" smtClean="0">
                <a:solidFill>
                  <a:schemeClr val="tx2"/>
                </a:solidFill>
              </a:rPr>
              <a:t>7.4</a:t>
            </a:r>
            <a:endParaRPr lang="en-GB" sz="2100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100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altLang="en-US" sz="2100" dirty="0" smtClean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Provides calibrated </a:t>
            </a:r>
            <a:r>
              <a:rPr lang="en-GB" altLang="en-US" sz="21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and </a:t>
            </a:r>
            <a:r>
              <a:rPr lang="en-GB" altLang="en-US" sz="21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geolocated</a:t>
            </a:r>
            <a:r>
              <a:rPr lang="en-GB" altLang="en-US" sz="21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IASI L1c observations in a combined product containing both Principal Component scores (PCS) and selection of 500 original IASI Channels, cloud/scene analysis information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altLang="en-US" sz="2100" dirty="0">
              <a:solidFill>
                <a:schemeClr val="tx1"/>
              </a:solidFill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en-US" sz="2100" dirty="0">
                <a:solidFill>
                  <a:schemeClr val="tx1"/>
                </a:solidFill>
                <a:latin typeface="+mn-lt"/>
              </a:rPr>
              <a:t>PCS, representing the 8461 IASI channels by 90 scores for Band 1, 120 scores for Band 2 and 90 scores for Band 3.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en-US" sz="21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en-US" sz="2100" dirty="0">
                <a:solidFill>
                  <a:schemeClr val="tx1"/>
                </a:solidFill>
                <a:latin typeface="+mn-lt"/>
              </a:rPr>
              <a:t>Encoding of the 300 Principal Component scores and the 500 original IASI Channels in one BUFR product</a:t>
            </a:r>
            <a:endParaRPr lang="en-GB" altLang="en-US" sz="21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50465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600" dirty="0"/>
              <a:t>Status of IASI EARS Level 2 processing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2477" y="1272945"/>
            <a:ext cx="8539046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100" dirty="0" smtClean="0">
                <a:solidFill>
                  <a:schemeClr val="tx2"/>
                </a:solidFill>
              </a:rPr>
              <a:t>Based on IASI L2 ground processing, version 6.4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100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100" dirty="0" smtClean="0">
                <a:solidFill>
                  <a:schemeClr val="tx2"/>
                </a:solidFill>
              </a:rPr>
              <a:t>IASI-EARS L2 processing is in Pilot phase </a:t>
            </a:r>
            <a:r>
              <a:rPr lang="en-GB" sz="2100" u="sng" dirty="0" smtClean="0">
                <a:solidFill>
                  <a:schemeClr val="tx2"/>
                </a:solidFill>
              </a:rPr>
              <a:t>since </a:t>
            </a:r>
            <a:r>
              <a:rPr lang="en-GB" sz="2400" u="sng" dirty="0" smtClean="0">
                <a:solidFill>
                  <a:schemeClr val="tx2"/>
                </a:solidFill>
              </a:rPr>
              <a:t>Nov 2017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400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altLang="en-US" sz="2100" dirty="0" smtClean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Provides</a:t>
            </a:r>
            <a:r>
              <a:rPr lang="en-GB" altLang="en-US" sz="2100" dirty="0" smtClean="0">
                <a:solidFill>
                  <a:schemeClr val="tx2"/>
                </a:solidFill>
              </a:rPr>
              <a:t> </a:t>
            </a:r>
            <a:r>
              <a:rPr lang="en-US" sz="2100" dirty="0" smtClean="0">
                <a:solidFill>
                  <a:schemeClr val="tx2"/>
                </a:solidFill>
              </a:rPr>
              <a:t>the following geophysical parameters</a:t>
            </a:r>
            <a:r>
              <a:rPr lang="en-GB" sz="2100" dirty="0" smtClean="0">
                <a:solidFill>
                  <a:schemeClr val="tx2"/>
                </a:solidFill>
              </a:rPr>
              <a:t>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1800" b="0" dirty="0" smtClean="0">
                <a:solidFill>
                  <a:schemeClr val="tx2"/>
                </a:solidFill>
              </a:rPr>
              <a:t>Temperature profiles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1800" b="0" dirty="0">
                <a:solidFill>
                  <a:schemeClr val="tx2"/>
                </a:solidFill>
              </a:rPr>
              <a:t>H</a:t>
            </a:r>
            <a:r>
              <a:rPr lang="en-GB" sz="1800" b="0" dirty="0" smtClean="0">
                <a:solidFill>
                  <a:schemeClr val="tx2"/>
                </a:solidFill>
              </a:rPr>
              <a:t>umidity profiles (and integrated water-vapour total column)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1800" b="0" dirty="0" smtClean="0">
                <a:solidFill>
                  <a:schemeClr val="tx2"/>
                </a:solidFill>
              </a:rPr>
              <a:t>Surface </a:t>
            </a:r>
            <a:r>
              <a:rPr lang="en-GB" sz="1800" b="0" dirty="0" smtClean="0">
                <a:solidFill>
                  <a:schemeClr val="tx2"/>
                </a:solidFill>
              </a:rPr>
              <a:t>temperature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1800" b="0" dirty="0" smtClean="0">
                <a:solidFill>
                  <a:schemeClr val="tx2"/>
                </a:solidFill>
              </a:rPr>
              <a:t>Surface emissivity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1800" b="0" dirty="0" smtClean="0">
                <a:solidFill>
                  <a:schemeClr val="tx2"/>
                </a:solidFill>
              </a:rPr>
              <a:t>Fractional </a:t>
            </a:r>
            <a:r>
              <a:rPr lang="en-GB" sz="1800" b="0" dirty="0">
                <a:solidFill>
                  <a:schemeClr val="tx2"/>
                </a:solidFill>
              </a:rPr>
              <a:t>cloud cover, from IASI L1C (AVHRR)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1800" b="0" dirty="0" smtClean="0">
                <a:solidFill>
                  <a:schemeClr val="tx2"/>
                </a:solidFill>
              </a:rPr>
              <a:t>Processing </a:t>
            </a:r>
            <a:r>
              <a:rPr lang="en-GB" sz="1800" b="0" dirty="0" smtClean="0">
                <a:solidFill>
                  <a:schemeClr val="tx2"/>
                </a:solidFill>
              </a:rPr>
              <a:t>and quality flags</a:t>
            </a:r>
            <a:endParaRPr lang="en-GB" sz="1800" b="0" dirty="0">
              <a:solidFill>
                <a:schemeClr val="tx2"/>
              </a:solidFill>
            </a:endParaRPr>
          </a:p>
          <a:p>
            <a:endParaRPr lang="en-GB" sz="2100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100" dirty="0">
                <a:solidFill>
                  <a:schemeClr val="tx2"/>
                </a:solidFill>
              </a:rPr>
              <a:t>Using: </a:t>
            </a:r>
            <a:r>
              <a:rPr lang="en-GB" sz="2100" dirty="0" smtClean="0">
                <a:solidFill>
                  <a:schemeClr val="tx2"/>
                </a:solidFill>
              </a:rPr>
              <a:t>IASI L1c, AMSU L1b, MHS </a:t>
            </a:r>
            <a:r>
              <a:rPr lang="en-GB" sz="2100" dirty="0">
                <a:solidFill>
                  <a:schemeClr val="tx2"/>
                </a:solidFill>
              </a:rPr>
              <a:t>L1b </a:t>
            </a:r>
            <a:r>
              <a:rPr lang="en-GB" sz="2100" dirty="0" smtClean="0">
                <a:solidFill>
                  <a:schemeClr val="tx2"/>
                </a:solidFill>
              </a:rPr>
              <a:t> </a:t>
            </a:r>
            <a:r>
              <a:rPr lang="en-GB" sz="2100" dirty="0" smtClean="0">
                <a:solidFill>
                  <a:schemeClr val="tx2"/>
                </a:solidFill>
              </a:rPr>
              <a:t>products</a:t>
            </a:r>
            <a:endParaRPr lang="en-GB" sz="2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998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9"/>
          <p:cNvGrpSpPr/>
          <p:nvPr/>
        </p:nvGrpSpPr>
        <p:grpSpPr>
          <a:xfrm>
            <a:off x="6022875" y="1536405"/>
            <a:ext cx="1291857" cy="2446817"/>
            <a:chOff x="7992139" y="714155"/>
            <a:chExt cx="1722476" cy="3262422"/>
          </a:xfrm>
        </p:grpSpPr>
        <p:sp>
          <p:nvSpPr>
            <p:cNvPr id="25" name="Rectangle avec flèche vers la droite 24"/>
            <p:cNvSpPr/>
            <p:nvPr/>
          </p:nvSpPr>
          <p:spPr bwMode="auto">
            <a:xfrm>
              <a:off x="8442250" y="1637415"/>
              <a:ext cx="1105782" cy="2339162"/>
            </a:xfrm>
            <a:prstGeom prst="rightArrowCallout">
              <a:avLst>
                <a:gd name="adj1" fmla="val 37674"/>
                <a:gd name="adj2" fmla="val 33313"/>
                <a:gd name="adj3" fmla="val 31618"/>
                <a:gd name="adj4" fmla="val 51942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7000" tIns="27000" rIns="27000" bIns="27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fr-FR" sz="2400" dirty="0">
                <a:solidFill>
                  <a:schemeClr val="tx1"/>
                </a:solidFill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7992139" y="714155"/>
              <a:ext cx="172247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dirty="0" err="1">
                  <a:solidFill>
                    <a:schemeClr val="tx1"/>
                  </a:solidFill>
                </a:rPr>
                <a:t>Atm</a:t>
              </a:r>
              <a:r>
                <a:rPr lang="fr-FR" sz="1800" dirty="0">
                  <a:solidFill>
                    <a:schemeClr val="tx1"/>
                  </a:solidFill>
                </a:rPr>
                <a:t>.</a:t>
              </a:r>
              <a:br>
                <a:rPr lang="fr-FR" sz="1800" dirty="0">
                  <a:solidFill>
                    <a:schemeClr val="tx1"/>
                  </a:solidFill>
                </a:rPr>
              </a:br>
              <a:r>
                <a:rPr lang="fr-FR" sz="1800" dirty="0" err="1">
                  <a:solidFill>
                    <a:schemeClr val="tx1"/>
                  </a:solidFill>
                </a:rPr>
                <a:t>comp</a:t>
              </a:r>
              <a:r>
                <a:rPr lang="fr-FR" sz="1800" dirty="0">
                  <a:solidFill>
                    <a:schemeClr val="tx1"/>
                  </a:solidFill>
                </a:rPr>
                <a:t>.</a:t>
              </a:r>
            </a:p>
          </p:txBody>
        </p:sp>
      </p:grpSp>
      <p:grpSp>
        <p:nvGrpSpPr>
          <p:cNvPr id="13" name="Groupe 28"/>
          <p:cNvGrpSpPr/>
          <p:nvPr/>
        </p:nvGrpSpPr>
        <p:grpSpPr>
          <a:xfrm>
            <a:off x="4744313" y="1549698"/>
            <a:ext cx="1485924" cy="1559002"/>
            <a:chOff x="6035717" y="731876"/>
            <a:chExt cx="1981232" cy="2078669"/>
          </a:xfrm>
        </p:grpSpPr>
        <p:sp>
          <p:nvSpPr>
            <p:cNvPr id="22" name="Rectangle avec flèche vers la droite 21"/>
            <p:cNvSpPr/>
            <p:nvPr/>
          </p:nvSpPr>
          <p:spPr bwMode="auto">
            <a:xfrm>
              <a:off x="6432688" y="1683493"/>
              <a:ext cx="1541727" cy="1127052"/>
            </a:xfrm>
            <a:prstGeom prst="rightArrowCallout">
              <a:avLst>
                <a:gd name="adj1" fmla="val 17868"/>
                <a:gd name="adj2" fmla="val 19651"/>
                <a:gd name="adj3" fmla="val 28773"/>
                <a:gd name="adj4" fmla="val 71824"/>
              </a:avLst>
            </a:prstGeom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7000" tIns="27000" rIns="27000" bIns="27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2400" dirty="0">
                  <a:solidFill>
                    <a:schemeClr val="tx1"/>
                  </a:solidFill>
                </a:rPr>
                <a:t>OEM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6035717" y="731876"/>
              <a:ext cx="1981232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dirty="0">
                  <a:solidFill>
                    <a:schemeClr val="tx1"/>
                  </a:solidFill>
                </a:rPr>
                <a:t>Optimal</a:t>
              </a:r>
              <a:br>
                <a:rPr lang="fr-FR" sz="1800" dirty="0">
                  <a:solidFill>
                    <a:schemeClr val="tx1"/>
                  </a:solidFill>
                </a:rPr>
              </a:br>
              <a:r>
                <a:rPr lang="fr-FR" sz="1800" dirty="0">
                  <a:solidFill>
                    <a:schemeClr val="tx1"/>
                  </a:solidFill>
                </a:rPr>
                <a:t>estimation</a:t>
              </a:r>
            </a:p>
          </p:txBody>
        </p:sp>
      </p:grpSp>
      <p:grpSp>
        <p:nvGrpSpPr>
          <p:cNvPr id="14" name="Groupe 27"/>
          <p:cNvGrpSpPr/>
          <p:nvPr/>
        </p:nvGrpSpPr>
        <p:grpSpPr>
          <a:xfrm>
            <a:off x="3428108" y="1549696"/>
            <a:ext cx="1343999" cy="2420235"/>
            <a:chOff x="4210494" y="731876"/>
            <a:chExt cx="1791999" cy="3226980"/>
          </a:xfrm>
        </p:grpSpPr>
        <p:sp>
          <p:nvSpPr>
            <p:cNvPr id="24" name="Rectangle avec flèche vers la droite 23"/>
            <p:cNvSpPr/>
            <p:nvPr/>
          </p:nvSpPr>
          <p:spPr bwMode="auto">
            <a:xfrm>
              <a:off x="4433768" y="2831804"/>
              <a:ext cx="1568725" cy="1127052"/>
            </a:xfrm>
            <a:prstGeom prst="rightArrowCallout">
              <a:avLst>
                <a:gd name="adj1" fmla="val 21354"/>
                <a:gd name="adj2" fmla="val 21354"/>
                <a:gd name="adj3" fmla="val 34434"/>
                <a:gd name="adj4" fmla="val 68214"/>
              </a:avLst>
            </a:prstGeom>
            <a:solidFill>
              <a:srgbClr val="CC99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7000" tIns="27000" rIns="27000" bIns="2700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fr-FR" sz="675"/>
            </a:p>
          </p:txBody>
        </p:sp>
        <p:sp>
          <p:nvSpPr>
            <p:cNvPr id="6" name="Rectangle avec flèche vers la droite 5"/>
            <p:cNvSpPr/>
            <p:nvPr/>
          </p:nvSpPr>
          <p:spPr bwMode="auto">
            <a:xfrm>
              <a:off x="4430223" y="1658684"/>
              <a:ext cx="1541448" cy="1127052"/>
            </a:xfrm>
            <a:prstGeom prst="rightArrowCallout">
              <a:avLst>
                <a:gd name="adj1" fmla="val 19530"/>
                <a:gd name="adj2" fmla="val 20442"/>
                <a:gd name="adj3" fmla="val 27989"/>
                <a:gd name="adj4" fmla="val 69904"/>
              </a:avLst>
            </a:prstGeom>
            <a:solidFill>
              <a:srgbClr val="CC99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7000" tIns="27000" rIns="27000" bIns="2700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fr-FR" sz="675"/>
            </a:p>
          </p:txBody>
        </p:sp>
        <p:pic>
          <p:nvPicPr>
            <p:cNvPr id="10" name="Picture 2" descr="H:\MY DOCUMENTS\My Pictures\clear-cloudySky\sun_bigClouds.png"/>
            <p:cNvPicPr>
              <a:picLocks noChangeAspect="1" noChangeArrowheads="1"/>
            </p:cNvPicPr>
            <p:nvPr/>
          </p:nvPicPr>
          <p:blipFill>
            <a:blip r:embed="rId2" cstate="print"/>
            <a:srcRect t="8369" r="30203" b="31639"/>
            <a:stretch>
              <a:fillRect/>
            </a:stretch>
          </p:blipFill>
          <p:spPr bwMode="auto">
            <a:xfrm>
              <a:off x="4421821" y="2942233"/>
              <a:ext cx="1128609" cy="863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 descr="H:\MY DOCUMENTS\My Pictures\clear-cloudySky\sun_noClouds.png"/>
            <p:cNvPicPr>
              <a:picLocks noChangeAspect="1" noChangeArrowheads="1"/>
            </p:cNvPicPr>
            <p:nvPr/>
          </p:nvPicPr>
          <p:blipFill>
            <a:blip r:embed="rId3" cstate="print"/>
            <a:srcRect l="9551" t="7751" r="55313" b="41137"/>
            <a:stretch>
              <a:fillRect/>
            </a:stretch>
          </p:blipFill>
          <p:spPr bwMode="auto">
            <a:xfrm>
              <a:off x="4543563" y="1801802"/>
              <a:ext cx="811659" cy="842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ZoneTexte 20"/>
            <p:cNvSpPr txBox="1"/>
            <p:nvPr/>
          </p:nvSpPr>
          <p:spPr>
            <a:xfrm>
              <a:off x="4210494" y="731876"/>
              <a:ext cx="1722476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dirty="0">
                  <a:solidFill>
                    <a:schemeClr val="tx1"/>
                  </a:solidFill>
                </a:rPr>
                <a:t>Cloud </a:t>
              </a:r>
              <a:r>
                <a:rPr lang="fr-FR" sz="1800" dirty="0" err="1">
                  <a:solidFill>
                    <a:schemeClr val="tx1"/>
                  </a:solidFill>
                </a:rPr>
                <a:t>detection</a:t>
              </a:r>
              <a:endParaRPr lang="fr-FR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e 26"/>
          <p:cNvGrpSpPr/>
          <p:nvPr/>
        </p:nvGrpSpPr>
        <p:grpSpPr>
          <a:xfrm>
            <a:off x="1578721" y="1549698"/>
            <a:ext cx="1578933" cy="2417578"/>
            <a:chOff x="2041451" y="731876"/>
            <a:chExt cx="2105244" cy="3223437"/>
          </a:xfrm>
        </p:grpSpPr>
        <p:sp>
          <p:nvSpPr>
            <p:cNvPr id="5" name="Rectangle avec flèche vers la droite 4"/>
            <p:cNvSpPr/>
            <p:nvPr/>
          </p:nvSpPr>
          <p:spPr bwMode="auto">
            <a:xfrm>
              <a:off x="2406490" y="1637419"/>
              <a:ext cx="1740205" cy="2317894"/>
            </a:xfrm>
            <a:prstGeom prst="rightArrowCallout">
              <a:avLst>
                <a:gd name="adj1" fmla="val 19427"/>
                <a:gd name="adj2" fmla="val 18743"/>
                <a:gd name="adj3" fmla="val 19496"/>
                <a:gd name="adj4" fmla="val 73817"/>
              </a:avLst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7000" tIns="27000" rIns="27000" bIns="27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fr-FR" sz="1950" dirty="0">
                  <a:solidFill>
                    <a:schemeClr val="tx1"/>
                  </a:solidFill>
                </a:rPr>
                <a:t>PWLR</a:t>
              </a:r>
              <a:r>
                <a:rPr lang="fr-FR" sz="1950" baseline="30000" dirty="0">
                  <a:solidFill>
                    <a:schemeClr val="tx1"/>
                  </a:solidFill>
                </a:rPr>
                <a:t>3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fr-FR" sz="1800" i="1" dirty="0">
                  <a:solidFill>
                    <a:schemeClr val="tx1"/>
                  </a:solidFill>
                </a:rPr>
                <a:t>All-</a:t>
              </a:r>
              <a:r>
                <a:rPr lang="fr-FR" sz="1800" i="1" dirty="0" err="1">
                  <a:solidFill>
                    <a:schemeClr val="tx1"/>
                  </a:solidFill>
                </a:rPr>
                <a:t>sky</a:t>
              </a:r>
              <a:endParaRPr lang="fr-FR" sz="1800" i="1" dirty="0">
                <a:solidFill>
                  <a:schemeClr val="tx1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2041451" y="731876"/>
              <a:ext cx="1998921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800" dirty="0" err="1">
                  <a:solidFill>
                    <a:schemeClr val="tx1"/>
                  </a:solidFill>
                </a:rPr>
                <a:t>Statistical</a:t>
              </a:r>
              <a:r>
                <a:rPr lang="fr-FR" sz="1800" dirty="0">
                  <a:solidFill>
                    <a:schemeClr val="tx1"/>
                  </a:solidFill>
                </a:rPr>
                <a:t/>
              </a:r>
              <a:br>
                <a:rPr lang="fr-FR" sz="1800" dirty="0">
                  <a:solidFill>
                    <a:schemeClr val="tx1"/>
                  </a:solidFill>
                </a:rPr>
              </a:br>
              <a:r>
                <a:rPr lang="fr-FR" sz="1800" dirty="0" err="1">
                  <a:solidFill>
                    <a:schemeClr val="tx1"/>
                  </a:solidFill>
                </a:rPr>
                <a:t>retrieval</a:t>
              </a:r>
              <a:endParaRPr lang="fr-FR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76823"/>
            <a:ext cx="9144000" cy="640556"/>
          </a:xfrm>
        </p:spPr>
        <p:txBody>
          <a:bodyPr/>
          <a:lstStyle/>
          <a:p>
            <a:pPr>
              <a:tabLst>
                <a:tab pos="6730604" algn="r"/>
              </a:tabLst>
            </a:pPr>
            <a:r>
              <a:rPr lang="fr-FR" sz="2600" dirty="0" smtClean="0"/>
              <a:t>IASI L2 v6 processor </a:t>
            </a:r>
            <a:r>
              <a:rPr lang="fr-FR" sz="2600" dirty="0" err="1" smtClean="0"/>
              <a:t>overview</a:t>
            </a:r>
            <a:r>
              <a:rPr lang="fr-FR" sz="2600" dirty="0" smtClean="0"/>
              <a:t>, scope of EARS-IASI L2</a:t>
            </a:r>
            <a:endParaRPr lang="fr-FR" sz="2600" dirty="0"/>
          </a:p>
        </p:txBody>
      </p:sp>
      <p:sp>
        <p:nvSpPr>
          <p:cNvPr id="4" name="Rectangle avec flèche vers la droite 3"/>
          <p:cNvSpPr/>
          <p:nvPr/>
        </p:nvSpPr>
        <p:spPr bwMode="auto">
          <a:xfrm>
            <a:off x="382557" y="2212905"/>
            <a:ext cx="1350000" cy="2216885"/>
          </a:xfrm>
          <a:prstGeom prst="rightArrowCallout">
            <a:avLst>
              <a:gd name="adj1" fmla="val 25000"/>
              <a:gd name="adj2" fmla="val 18878"/>
              <a:gd name="adj3" fmla="val 16629"/>
              <a:gd name="adj4" fmla="val 76024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50000"/>
              </a:spcBef>
            </a:pP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35724" y="2994392"/>
            <a:ext cx="925033" cy="47846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2250" dirty="0">
                <a:solidFill>
                  <a:schemeClr val="tx1"/>
                </a:solidFill>
              </a:rPr>
              <a:t>AMSU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35724" y="3507411"/>
            <a:ext cx="925033" cy="47846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2250" dirty="0">
                <a:solidFill>
                  <a:schemeClr val="tx1"/>
                </a:solidFill>
              </a:rPr>
              <a:t>MHS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435724" y="4068276"/>
            <a:ext cx="925033" cy="29771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1800" b="0" i="1" dirty="0">
                <a:solidFill>
                  <a:schemeClr val="tx1"/>
                </a:solidFill>
              </a:rPr>
              <a:t>AVHRR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78253" y="1634896"/>
            <a:ext cx="7336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700" dirty="0">
                <a:solidFill>
                  <a:schemeClr val="tx1"/>
                </a:solidFill>
              </a:rPr>
              <a:t>L1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7652743" y="1605658"/>
            <a:ext cx="7336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700" dirty="0">
                <a:solidFill>
                  <a:schemeClr val="tx1"/>
                </a:solidFill>
              </a:rPr>
              <a:t>L2</a:t>
            </a:r>
          </a:p>
        </p:txBody>
      </p:sp>
      <p:grpSp>
        <p:nvGrpSpPr>
          <p:cNvPr id="16" name="Groupe 33"/>
          <p:cNvGrpSpPr/>
          <p:nvPr/>
        </p:nvGrpSpPr>
        <p:grpSpPr>
          <a:xfrm>
            <a:off x="7671347" y="2181007"/>
            <a:ext cx="619347" cy="2259419"/>
            <a:chOff x="6106632" y="4401879"/>
            <a:chExt cx="825796" cy="3012559"/>
          </a:xfrm>
          <a:solidFill>
            <a:srgbClr val="66FF66"/>
          </a:solidFill>
        </p:grpSpPr>
        <p:sp>
          <p:nvSpPr>
            <p:cNvPr id="32" name="Organigramme : Multidocument 31"/>
            <p:cNvSpPr/>
            <p:nvPr/>
          </p:nvSpPr>
          <p:spPr bwMode="auto">
            <a:xfrm>
              <a:off x="6273209" y="4401879"/>
              <a:ext cx="659219" cy="2434856"/>
            </a:xfrm>
            <a:prstGeom prst="flowChartMultidocument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7000" tIns="27000" rIns="27000" bIns="2700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fr-FR" sz="675"/>
            </a:p>
          </p:txBody>
        </p:sp>
        <p:sp>
          <p:nvSpPr>
            <p:cNvPr id="33" name="Organigramme : Multidocument 32"/>
            <p:cNvSpPr/>
            <p:nvPr/>
          </p:nvSpPr>
          <p:spPr bwMode="auto">
            <a:xfrm>
              <a:off x="6106632" y="4979582"/>
              <a:ext cx="659219" cy="2434856"/>
            </a:xfrm>
            <a:prstGeom prst="flowChartMultidocument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7000" tIns="27000" rIns="27000" bIns="2700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fr-FR" sz="675"/>
            </a:p>
          </p:txBody>
        </p:sp>
      </p:grpSp>
      <p:sp>
        <p:nvSpPr>
          <p:cNvPr id="35" name="Rectangle 34"/>
          <p:cNvSpPr/>
          <p:nvPr/>
        </p:nvSpPr>
        <p:spPr bwMode="auto">
          <a:xfrm>
            <a:off x="422434" y="2279358"/>
            <a:ext cx="925033" cy="66719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2250" dirty="0">
                <a:solidFill>
                  <a:schemeClr val="tx1"/>
                </a:solidFill>
              </a:rPr>
              <a:t>IASI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1672" y="4533449"/>
            <a:ext cx="925033" cy="47846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2100" dirty="0">
                <a:solidFill>
                  <a:srgbClr val="FF0000"/>
                </a:solidFill>
              </a:rPr>
              <a:t>NWP</a:t>
            </a:r>
          </a:p>
        </p:txBody>
      </p:sp>
      <p:sp>
        <p:nvSpPr>
          <p:cNvPr id="36" name="Interdiction 35"/>
          <p:cNvSpPr/>
          <p:nvPr/>
        </p:nvSpPr>
        <p:spPr bwMode="auto">
          <a:xfrm>
            <a:off x="685587" y="4541431"/>
            <a:ext cx="478466" cy="446567"/>
          </a:xfrm>
          <a:prstGeom prst="noSmoking">
            <a:avLst>
              <a:gd name="adj" fmla="val 2563"/>
            </a:avLst>
          </a:prstGeom>
          <a:solidFill>
            <a:schemeClr val="bg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7000" tIns="27000" rIns="27000" bIns="27000" numCol="1" rtlCol="0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fr-FR" sz="675"/>
          </a:p>
        </p:txBody>
      </p:sp>
      <p:sp>
        <p:nvSpPr>
          <p:cNvPr id="38" name="ZoneTexte 37"/>
          <p:cNvSpPr txBox="1"/>
          <p:nvPr/>
        </p:nvSpPr>
        <p:spPr>
          <a:xfrm>
            <a:off x="1610618" y="3983227"/>
            <a:ext cx="1387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solidFill>
                  <a:schemeClr val="tx1"/>
                </a:solidFill>
              </a:rPr>
              <a:t>T, q, </a:t>
            </a:r>
            <a:r>
              <a:rPr lang="fr-FR" sz="1500" dirty="0" err="1">
                <a:solidFill>
                  <a:schemeClr val="tx1"/>
                </a:solidFill>
              </a:rPr>
              <a:t>T</a:t>
            </a:r>
            <a:r>
              <a:rPr lang="fr-FR" sz="2100" baseline="-25000" dirty="0" err="1">
                <a:solidFill>
                  <a:schemeClr val="tx1"/>
                </a:solidFill>
              </a:rPr>
              <a:t>s</a:t>
            </a:r>
            <a:endParaRPr lang="fr-FR" sz="600" baseline="-25000" dirty="0"/>
          </a:p>
          <a:p>
            <a:pPr algn="ctr"/>
            <a:r>
              <a:rPr lang="fr-FR" sz="1500" dirty="0">
                <a:solidFill>
                  <a:schemeClr val="tx1"/>
                </a:solidFill>
              </a:rPr>
              <a:t>O</a:t>
            </a:r>
            <a:r>
              <a:rPr lang="fr-FR" sz="1500" baseline="-25000" dirty="0">
                <a:solidFill>
                  <a:schemeClr val="tx1"/>
                </a:solidFill>
              </a:rPr>
              <a:t>3</a:t>
            </a:r>
          </a:p>
          <a:p>
            <a:pPr algn="ctr"/>
            <a:r>
              <a:rPr lang="fr-FR" sz="1500" dirty="0">
                <a:solidFill>
                  <a:schemeClr val="tx1"/>
                </a:solidFill>
              </a:rPr>
              <a:t>land </a:t>
            </a:r>
            <a:r>
              <a:rPr lang="fr-FR" sz="1500" dirty="0" err="1">
                <a:solidFill>
                  <a:schemeClr val="tx1"/>
                </a:solidFill>
              </a:rPr>
              <a:t>emiss</a:t>
            </a:r>
            <a:r>
              <a:rPr lang="fr-FR" sz="1500" dirty="0">
                <a:solidFill>
                  <a:schemeClr val="tx1"/>
                </a:solidFill>
              </a:rPr>
              <a:t>.,</a:t>
            </a:r>
          </a:p>
          <a:p>
            <a:pPr algn="ctr"/>
            <a:r>
              <a:rPr lang="fr-FR" sz="1500" dirty="0" err="1">
                <a:solidFill>
                  <a:schemeClr val="tx1"/>
                </a:solidFill>
              </a:rPr>
              <a:t>cloud</a:t>
            </a:r>
            <a:r>
              <a:rPr lang="fr-FR" sz="1500" dirty="0">
                <a:solidFill>
                  <a:schemeClr val="tx1"/>
                </a:solidFill>
              </a:rPr>
              <a:t> signal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3351020" y="3985884"/>
            <a:ext cx="1321096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solidFill>
                  <a:schemeClr val="tx1"/>
                </a:solidFill>
              </a:rPr>
              <a:t>Cloud</a:t>
            </a:r>
            <a:br>
              <a:rPr lang="fr-FR" sz="1500" dirty="0">
                <a:solidFill>
                  <a:schemeClr val="tx1"/>
                </a:solidFill>
              </a:rPr>
            </a:br>
            <a:r>
              <a:rPr lang="fr-FR" sz="1500" dirty="0">
                <a:solidFill>
                  <a:schemeClr val="tx1"/>
                </a:solidFill>
              </a:rPr>
              <a:t>fraction, </a:t>
            </a:r>
            <a:br>
              <a:rPr lang="fr-FR" sz="1500" dirty="0">
                <a:solidFill>
                  <a:schemeClr val="tx1"/>
                </a:solidFill>
              </a:rPr>
            </a:br>
            <a:r>
              <a:rPr lang="fr-FR" sz="1500" dirty="0">
                <a:solidFill>
                  <a:schemeClr val="tx1"/>
                </a:solidFill>
              </a:rPr>
              <a:t>top </a:t>
            </a:r>
            <a:r>
              <a:rPr lang="fr-FR" sz="1350" dirty="0" err="1">
                <a:solidFill>
                  <a:schemeClr val="tx1"/>
                </a:solidFill>
              </a:rPr>
              <a:t>height</a:t>
            </a:r>
            <a:r>
              <a:rPr lang="fr-FR" sz="1500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fr-FR" sz="1500" dirty="0">
                <a:solidFill>
                  <a:schemeClr val="tx1"/>
                </a:solidFill>
              </a:rPr>
              <a:t>phase</a:t>
            </a:r>
          </a:p>
          <a:p>
            <a:pPr algn="ctr"/>
            <a:endParaRPr lang="fr-FR" sz="375" dirty="0">
              <a:solidFill>
                <a:schemeClr val="tx1"/>
              </a:solidFill>
            </a:endParaRPr>
          </a:p>
          <a:p>
            <a:pPr algn="ctr"/>
            <a:r>
              <a:rPr lang="fr-FR" sz="1500" dirty="0" err="1">
                <a:solidFill>
                  <a:schemeClr val="tx1"/>
                </a:solidFill>
              </a:rPr>
              <a:t>Dust</a:t>
            </a:r>
            <a:r>
              <a:rPr lang="fr-FR" sz="1500" dirty="0">
                <a:solidFill>
                  <a:schemeClr val="tx1"/>
                </a:solidFill>
              </a:rPr>
              <a:t> index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4890534" y="3079464"/>
            <a:ext cx="1198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dirty="0">
                <a:solidFill>
                  <a:schemeClr val="tx1"/>
                </a:solidFill>
              </a:rPr>
              <a:t>T, q, </a:t>
            </a:r>
            <a:r>
              <a:rPr lang="fr-FR" sz="1500" dirty="0" err="1">
                <a:solidFill>
                  <a:schemeClr val="tx1"/>
                </a:solidFill>
              </a:rPr>
              <a:t>T</a:t>
            </a:r>
            <a:r>
              <a:rPr lang="fr-FR" sz="2100" baseline="-25000" dirty="0" err="1">
                <a:solidFill>
                  <a:schemeClr val="tx1"/>
                </a:solidFill>
              </a:rPr>
              <a:t>s</a:t>
            </a:r>
            <a:r>
              <a:rPr lang="fr-FR" sz="1500" dirty="0">
                <a:solidFill>
                  <a:schemeClr val="tx1"/>
                </a:solidFill>
              </a:rPr>
              <a:t>, O</a:t>
            </a:r>
            <a:r>
              <a:rPr lang="fr-FR" sz="1500" baseline="-25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6328560" y="4007152"/>
            <a:ext cx="127590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>
                <a:solidFill>
                  <a:schemeClr val="tx1"/>
                </a:solidFill>
              </a:rPr>
              <a:t>O</a:t>
            </a:r>
            <a:r>
              <a:rPr lang="fr-FR" sz="1500" baseline="-25000" dirty="0">
                <a:solidFill>
                  <a:schemeClr val="tx1"/>
                </a:solidFill>
              </a:rPr>
              <a:t>3</a:t>
            </a:r>
          </a:p>
          <a:p>
            <a:r>
              <a:rPr lang="fr-FR" sz="1500" dirty="0">
                <a:solidFill>
                  <a:schemeClr val="tx1"/>
                </a:solidFill>
              </a:rPr>
              <a:t>CO</a:t>
            </a:r>
            <a:endParaRPr lang="fr-FR" sz="1500" baseline="-25000" dirty="0">
              <a:solidFill>
                <a:schemeClr val="tx1"/>
              </a:solidFill>
            </a:endParaRPr>
          </a:p>
          <a:p>
            <a:r>
              <a:rPr lang="fr-FR" sz="1500" dirty="0">
                <a:solidFill>
                  <a:schemeClr val="tx1"/>
                </a:solidFill>
              </a:rPr>
              <a:t>CH</a:t>
            </a:r>
            <a:r>
              <a:rPr lang="fr-FR" sz="1500" baseline="-25000" dirty="0">
                <a:solidFill>
                  <a:schemeClr val="tx1"/>
                </a:solidFill>
              </a:rPr>
              <a:t>4</a:t>
            </a:r>
            <a:r>
              <a:rPr lang="fr-FR" sz="1500" dirty="0">
                <a:solidFill>
                  <a:schemeClr val="tx1"/>
                </a:solidFill>
              </a:rPr>
              <a:t> </a:t>
            </a:r>
          </a:p>
          <a:p>
            <a:r>
              <a:rPr lang="fr-FR" sz="1500" dirty="0">
                <a:solidFill>
                  <a:schemeClr val="tx1"/>
                </a:solidFill>
              </a:rPr>
              <a:t>SO</a:t>
            </a:r>
            <a:r>
              <a:rPr lang="fr-FR" sz="1500" baseline="-25000" dirty="0">
                <a:solidFill>
                  <a:schemeClr val="tx1"/>
                </a:solidFill>
              </a:rPr>
              <a:t>2</a:t>
            </a:r>
          </a:p>
          <a:p>
            <a:r>
              <a:rPr lang="fr-FR" sz="1500" dirty="0">
                <a:solidFill>
                  <a:schemeClr val="tx1"/>
                </a:solidFill>
              </a:rPr>
              <a:t>HNO</a:t>
            </a:r>
            <a:r>
              <a:rPr lang="fr-FR" sz="1500" baseline="-25000" dirty="0">
                <a:solidFill>
                  <a:schemeClr val="tx1"/>
                </a:solidFill>
              </a:rPr>
              <a:t>3</a:t>
            </a:r>
          </a:p>
          <a:p>
            <a:r>
              <a:rPr lang="fr-FR" sz="1200" i="1" dirty="0">
                <a:solidFill>
                  <a:schemeClr val="tx1"/>
                </a:solidFill>
              </a:rPr>
              <a:t>(CO</a:t>
            </a:r>
            <a:r>
              <a:rPr lang="fr-FR" sz="1200" i="1" baseline="-25000" dirty="0">
                <a:solidFill>
                  <a:schemeClr val="tx1"/>
                </a:solidFill>
              </a:rPr>
              <a:t>2, </a:t>
            </a:r>
            <a:r>
              <a:rPr lang="fr-FR" sz="1200" i="1" dirty="0">
                <a:solidFill>
                  <a:schemeClr val="tx1"/>
                </a:solidFill>
              </a:rPr>
              <a:t>N</a:t>
            </a:r>
            <a:r>
              <a:rPr lang="fr-FR" sz="1200" i="1" baseline="-25000" dirty="0">
                <a:solidFill>
                  <a:schemeClr val="tx1"/>
                </a:solidFill>
              </a:rPr>
              <a:t>2</a:t>
            </a:r>
            <a:r>
              <a:rPr lang="fr-FR" sz="1200" i="1" dirty="0">
                <a:solidFill>
                  <a:schemeClr val="tx1"/>
                </a:solidFill>
              </a:rPr>
              <a:t>O)</a:t>
            </a:r>
            <a:endParaRPr lang="fr-FR" sz="1200" i="1" baseline="-25000" dirty="0">
              <a:solidFill>
                <a:schemeClr val="tx1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7256680" y="3664248"/>
            <a:ext cx="130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i="1" dirty="0">
                <a:solidFill>
                  <a:schemeClr val="tx1"/>
                </a:solidFill>
              </a:rPr>
              <a:t>Single </a:t>
            </a:r>
            <a:r>
              <a:rPr lang="fr-FR" sz="1800" i="1" dirty="0" err="1">
                <a:solidFill>
                  <a:schemeClr val="tx1"/>
                </a:solidFill>
              </a:rPr>
              <a:t>footprint</a:t>
            </a:r>
            <a:endParaRPr lang="fr-FR" sz="1800" i="1" dirty="0">
              <a:solidFill>
                <a:schemeClr val="tx1"/>
              </a:solidFill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258571" y="1558999"/>
            <a:ext cx="8183038" cy="4209642"/>
            <a:chOff x="-798236" y="935665"/>
            <a:chExt cx="10910711" cy="5612856"/>
          </a:xfrm>
        </p:grpSpPr>
        <p:grpSp>
          <p:nvGrpSpPr>
            <p:cNvPr id="48" name="Groupe 47"/>
            <p:cNvGrpSpPr/>
            <p:nvPr/>
          </p:nvGrpSpPr>
          <p:grpSpPr>
            <a:xfrm>
              <a:off x="3414541" y="960473"/>
              <a:ext cx="5626678" cy="5316279"/>
              <a:chOff x="3414541" y="960473"/>
              <a:chExt cx="5626678" cy="5316279"/>
            </a:xfrm>
          </p:grpSpPr>
          <p:sp>
            <p:nvSpPr>
              <p:cNvPr id="47" name="Rectangle 46"/>
              <p:cNvSpPr/>
              <p:nvPr/>
            </p:nvSpPr>
            <p:spPr bwMode="auto">
              <a:xfrm>
                <a:off x="8254409" y="2661684"/>
                <a:ext cx="598968" cy="769087"/>
              </a:xfrm>
              <a:prstGeom prst="rect">
                <a:avLst/>
              </a:prstGeom>
              <a:solidFill>
                <a:srgbClr val="F8F8F8">
                  <a:alpha val="80000"/>
                </a:srgbClr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27000" tIns="27000" rIns="27000" bIns="2700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fr-FR" sz="675"/>
              </a:p>
            </p:txBody>
          </p:sp>
          <p:grpSp>
            <p:nvGrpSpPr>
              <p:cNvPr id="46" name="Groupe 45"/>
              <p:cNvGrpSpPr/>
              <p:nvPr/>
            </p:nvGrpSpPr>
            <p:grpSpPr>
              <a:xfrm>
                <a:off x="3414541" y="960473"/>
                <a:ext cx="5626678" cy="5316279"/>
                <a:chOff x="3414541" y="960473"/>
                <a:chExt cx="5626678" cy="5316279"/>
              </a:xfrm>
            </p:grpSpPr>
            <p:sp>
              <p:nvSpPr>
                <p:cNvPr id="43" name="Rectangle 42"/>
                <p:cNvSpPr/>
                <p:nvPr/>
              </p:nvSpPr>
              <p:spPr bwMode="auto">
                <a:xfrm>
                  <a:off x="3414541" y="960473"/>
                  <a:ext cx="5112770" cy="5163879"/>
                </a:xfrm>
                <a:prstGeom prst="rect">
                  <a:avLst/>
                </a:prstGeom>
                <a:solidFill>
                  <a:srgbClr val="F8F8F8">
                    <a:alpha val="80000"/>
                  </a:srgbClr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27000" tIns="27000" rIns="27000" bIns="27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fr-FR" sz="675"/>
                </a:p>
              </p:txBody>
            </p:sp>
            <p:sp>
              <p:nvSpPr>
                <p:cNvPr id="45" name="Rectangle 44"/>
                <p:cNvSpPr/>
                <p:nvPr/>
              </p:nvSpPr>
              <p:spPr bwMode="auto">
                <a:xfrm>
                  <a:off x="8442251" y="5507665"/>
                  <a:ext cx="598968" cy="769087"/>
                </a:xfrm>
                <a:prstGeom prst="rect">
                  <a:avLst/>
                </a:prstGeom>
                <a:solidFill>
                  <a:srgbClr val="F8F8F8">
                    <a:alpha val="80000"/>
                  </a:srgbClr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27000" tIns="27000" rIns="27000" bIns="27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fr-FR" sz="675"/>
                </a:p>
              </p:txBody>
            </p:sp>
          </p:grpSp>
        </p:grpSp>
        <p:sp>
          <p:nvSpPr>
            <p:cNvPr id="44" name="Rectangle 43"/>
            <p:cNvSpPr/>
            <p:nvPr/>
          </p:nvSpPr>
          <p:spPr bwMode="auto">
            <a:xfrm>
              <a:off x="8691256" y="960474"/>
              <a:ext cx="1421219" cy="4355805"/>
            </a:xfrm>
            <a:prstGeom prst="rect">
              <a:avLst/>
            </a:prstGeom>
            <a:noFill/>
            <a:ln w="57150" cap="flat" cmpd="sng" algn="ctr">
              <a:solidFill>
                <a:srgbClr val="FE5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7000" tIns="27000" rIns="27000" bIns="2700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fr-FR" sz="675"/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-798236" y="935665"/>
              <a:ext cx="3955310" cy="4869712"/>
            </a:xfrm>
            <a:prstGeom prst="rect">
              <a:avLst/>
            </a:prstGeom>
            <a:noFill/>
            <a:ln w="57150" cap="flat" cmpd="sng" algn="ctr">
              <a:solidFill>
                <a:srgbClr val="FE5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27000" tIns="27000" rIns="27000" bIns="2700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fr-FR" sz="675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-351667" y="5932968"/>
              <a:ext cx="300979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solidFill>
                    <a:srgbClr val="FF0000"/>
                  </a:solidFill>
                </a:rPr>
                <a:t>EARS IASI L2</a:t>
              </a:r>
              <a:endParaRPr lang="fr-FR" sz="675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88234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 animBg="1"/>
      <p:bldP spid="36" grpId="0" animBg="1"/>
      <p:bldP spid="38" grpId="0"/>
      <p:bldP spid="39" grpId="0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4" name="Picture 2" descr="D:\Thomas\EUMETSAT\Taf___20151023\ITSC-20\material\t_day_clear_conv_500hpa_M01_05deg.png"/>
          <p:cNvPicPr>
            <a:picLocks noChangeAspect="1" noChangeArrowheads="1"/>
          </p:cNvPicPr>
          <p:nvPr/>
        </p:nvPicPr>
        <p:blipFill>
          <a:blip r:embed="rId2" cstate="print"/>
          <a:srcRect b="15770"/>
          <a:stretch>
            <a:fillRect/>
          </a:stretch>
        </p:blipFill>
        <p:spPr bwMode="auto">
          <a:xfrm>
            <a:off x="942231" y="1205777"/>
            <a:ext cx="7145968" cy="4514268"/>
          </a:xfrm>
          <a:prstGeom prst="rect">
            <a:avLst/>
          </a:prstGeom>
          <a:noFill/>
        </p:spPr>
      </p:pic>
      <p:pic>
        <p:nvPicPr>
          <p:cNvPr id="366595" name="Picture 3" descr="D:\Thomas\EUMETSAT\Taf___20151023\ITSC-20\material\fg_t_day_good_500hPa_M01_05deg.png"/>
          <p:cNvPicPr>
            <a:picLocks noChangeAspect="1" noChangeArrowheads="1"/>
          </p:cNvPicPr>
          <p:nvPr/>
        </p:nvPicPr>
        <p:blipFill>
          <a:blip r:embed="rId3" cstate="print"/>
          <a:srcRect b="16158"/>
          <a:stretch>
            <a:fillRect/>
          </a:stretch>
        </p:blipFill>
        <p:spPr bwMode="auto">
          <a:xfrm>
            <a:off x="942231" y="1205777"/>
            <a:ext cx="7145968" cy="4495591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5736133" y="1579777"/>
            <a:ext cx="2539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</a:rPr>
              <a:t>Clear-sky OEM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239232" y="143095"/>
            <a:ext cx="7429500" cy="62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59531">
              <a:tabLst>
                <a:tab pos="6730604" algn="r"/>
              </a:tabLst>
              <a:defRPr/>
            </a:pPr>
            <a:r>
              <a:rPr lang="fr-FR" sz="2100" dirty="0" smtClean="0">
                <a:latin typeface="Arial" pitchFamily="34" charset="0"/>
                <a:cs typeface="Arial" pitchFamily="34" charset="0"/>
              </a:rPr>
              <a:t>IASI </a:t>
            </a:r>
            <a:r>
              <a:rPr lang="fr-FR" sz="2100" dirty="0">
                <a:latin typeface="Arial" pitchFamily="34" charset="0"/>
                <a:cs typeface="Arial" pitchFamily="34" charset="0"/>
              </a:rPr>
              <a:t>L2 v6 </a:t>
            </a:r>
            <a:r>
              <a:rPr lang="fr-FR" sz="2100" dirty="0" err="1">
                <a:latin typeface="Arial" pitchFamily="34" charset="0"/>
                <a:cs typeface="Arial" pitchFamily="34" charset="0"/>
              </a:rPr>
              <a:t>products</a:t>
            </a:r>
            <a:r>
              <a:rPr lang="en-GB" sz="2100" kern="0" dirty="0">
                <a:latin typeface="Arial" pitchFamily="34" charset="0"/>
                <a:ea typeface="+mj-ea"/>
                <a:cs typeface="Arial" pitchFamily="34" charset="0"/>
              </a:rPr>
              <a:t>	</a:t>
            </a:r>
            <a:r>
              <a:rPr lang="en-GB" sz="2100" kern="0" dirty="0">
                <a:solidFill>
                  <a:srgbClr val="CCECFF"/>
                </a:solidFill>
                <a:latin typeface="Arial" pitchFamily="34" charset="0"/>
                <a:ea typeface="+mj-ea"/>
                <a:cs typeface="Arial" pitchFamily="34" charset="0"/>
              </a:rPr>
              <a:t>Typical useful yield</a:t>
            </a:r>
            <a:endParaRPr lang="en-GB" sz="1800" kern="0" dirty="0">
              <a:solidFill>
                <a:srgbClr val="CCECFF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736133" y="1579777"/>
            <a:ext cx="20839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</a:rPr>
              <a:t>All-sky PWLR</a:t>
            </a:r>
          </a:p>
        </p:txBody>
      </p:sp>
    </p:spTree>
    <p:extLst>
      <p:ext uri="{BB962C8B-B14F-4D97-AF65-F5344CB8AC3E}">
        <p14:creationId xmlns:p14="http://schemas.microsoft.com/office/powerpoint/2010/main" val="166979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07720459-F48C-414D-899F-B18900DC1FFE}" vid="{79695FB6-756E-420B-8C49-5F104F1B407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(16_9 format) Template</Template>
  <TotalTime>2500</TotalTime>
  <Words>1482</Words>
  <Application>Microsoft Office PowerPoint</Application>
  <PresentationFormat>On-screen Show (4:3)</PresentationFormat>
  <Paragraphs>310</Paragraphs>
  <Slides>30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Arial Narrow</vt:lpstr>
      <vt:lpstr>Calibri</vt:lpstr>
      <vt:lpstr>Century Gothic</vt:lpstr>
      <vt:lpstr>Courier New</vt:lpstr>
      <vt:lpstr>Helvetica</vt:lpstr>
      <vt:lpstr>Tahoma</vt:lpstr>
      <vt:lpstr>Times New Roman</vt:lpstr>
      <vt:lpstr>Wingdings</vt:lpstr>
      <vt:lpstr>Viewgraph Landscape Template</vt:lpstr>
      <vt:lpstr>Clip</vt:lpstr>
      <vt:lpstr>PowerPoint Presentation</vt:lpstr>
      <vt:lpstr>Outline</vt:lpstr>
      <vt:lpstr>EARS – System Overview</vt:lpstr>
      <vt:lpstr>The EARS Ground Station Coverage  </vt:lpstr>
      <vt:lpstr>PowerPoint Presentation</vt:lpstr>
      <vt:lpstr>Status of IASI EARS Level 1 processing </vt:lpstr>
      <vt:lpstr>Status of IASI EARS Level 2 processing</vt:lpstr>
      <vt:lpstr>IASI L2 v6 processor overview, scope of EARS-IASI L2</vt:lpstr>
      <vt:lpstr>PowerPoint Presentation</vt:lpstr>
      <vt:lpstr>EUMETSAT IASI L2 products quality comparison to sondes</vt:lpstr>
      <vt:lpstr>PowerPoint Presentation</vt:lpstr>
      <vt:lpstr>PowerPoint Presentation</vt:lpstr>
      <vt:lpstr>PowerPoint Presentation</vt:lpstr>
      <vt:lpstr>EUMETSAT hyperspectral sounders</vt:lpstr>
      <vt:lpstr>IASI-NG L1 processing</vt:lpstr>
      <vt:lpstr>IASI-NG L2 processing</vt:lpstr>
      <vt:lpstr>IRS instrument</vt:lpstr>
      <vt:lpstr>IRS level 0 and level 1 processing</vt:lpstr>
      <vt:lpstr>Huge amount of data  PC compression needed</vt:lpstr>
      <vt:lpstr>Hybrid PC approach for the level 1 products</vt:lpstr>
      <vt:lpstr>IRS level 2 processing</vt:lpstr>
      <vt:lpstr>Current activities at EUMETSAT </vt:lpstr>
      <vt:lpstr>PowerPoint Presentation</vt:lpstr>
      <vt:lpstr>“Are EARS-IASI L2 useful for Nowcasting?” Case studies at DWD, EUM User Conference, Tallinn 2018</vt:lpstr>
      <vt:lpstr>Tracking instability with IASI L2 products,  a study with the Hungarian Met Services (OMSZ)</vt:lpstr>
      <vt:lpstr>“Possible Usage of IASI L2 Profiles in Nowcasting” Study with OMSZ, EUM User conference, Tallinn 2018</vt:lpstr>
      <vt:lpstr>IASI L2 Assimilation study in AROME (Météo-France) Study team: B. Silveira, V. Guidard, N. Fourrié</vt:lpstr>
      <vt:lpstr>IASI L2 Assimilation study in AROME (Météo-France) Study team: B. Silveira, V. Guidard, N. Fourrié</vt:lpstr>
      <vt:lpstr>IASI L2 Assimilation study in AROME (Météo-France) Study team: B. Silveira, V. Guidard, N. Fourrié</vt:lpstr>
      <vt:lpstr>Conclusion</vt:lpstr>
    </vt:vector>
  </TitlesOfParts>
  <Company>EUMETSAT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Dorothee Coppens</dc:creator>
  <cp:lastModifiedBy>Dorothee Coppens</cp:lastModifiedBy>
  <cp:revision>80</cp:revision>
  <cp:lastPrinted>2006-03-06T14:11:17Z</cp:lastPrinted>
  <dcterms:created xsi:type="dcterms:W3CDTF">2019-06-11T08:50:55Z</dcterms:created>
  <dcterms:modified xsi:type="dcterms:W3CDTF">2019-06-24T13:08:00Z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1092731</vt:lpwstr>
  </property>
  <property fmtid="{D5CDD505-2E9C-101B-9397-08002B2CF9AE}" pid="3" name="DM_DOCNAME">
    <vt:lpwstr>IASI EARS L1 and L2 - CSPP user meeting - June19</vt:lpwstr>
  </property>
  <property fmtid="{D5CDD505-2E9C-101B-9397-08002B2CF9AE}" pid="4" name="DM_AUTHOR">
    <vt:lpwstr>Dorothee Coppens</vt:lpwstr>
  </property>
  <property fmtid="{D5CDD505-2E9C-101B-9397-08002B2CF9AE}" pid="5" name="DM_E_DOC_NO">
    <vt:lpwstr>EUM/RSP/VWG/19/1092731</vt:lpwstr>
  </property>
  <property fmtid="{D5CDD505-2E9C-101B-9397-08002B2CF9AE}" pid="6" name="DM_E_VER_NO">
    <vt:lpwstr>1 Draft</vt:lpwstr>
  </property>
  <property fmtid="{D5CDD505-2E9C-101B-9397-08002B2CF9AE}" pid="7" name="DM_E_ISS_DATE">
    <vt:lpwstr>11 June 2019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</Properties>
</file>